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7" r:id="rId2"/>
    <p:sldId id="256" r:id="rId3"/>
    <p:sldId id="258" r:id="rId4"/>
    <p:sldId id="273" r:id="rId5"/>
    <p:sldId id="259" r:id="rId6"/>
    <p:sldId id="260" r:id="rId7"/>
    <p:sldId id="261" r:id="rId8"/>
    <p:sldId id="263" r:id="rId9"/>
    <p:sldId id="262" r:id="rId10"/>
    <p:sldId id="264" r:id="rId11"/>
    <p:sldId id="265" r:id="rId12"/>
    <p:sldId id="277" r:id="rId13"/>
    <p:sldId id="266" r:id="rId14"/>
    <p:sldId id="280" r:id="rId15"/>
    <p:sldId id="279" r:id="rId16"/>
    <p:sldId id="267" r:id="rId17"/>
    <p:sldId id="281" r:id="rId18"/>
    <p:sldId id="268" r:id="rId19"/>
    <p:sldId id="269" r:id="rId20"/>
    <p:sldId id="270" r:id="rId21"/>
    <p:sldId id="271" r:id="rId22"/>
    <p:sldId id="272" r:id="rId23"/>
    <p:sldId id="282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arun Sampath" initials="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327" autoAdjust="0"/>
  </p:normalViewPr>
  <p:slideViewPr>
    <p:cSldViewPr snapToGrid="0" snapToObjects="1">
      <p:cViewPr varScale="1">
        <p:scale>
          <a:sx n="110" d="100"/>
          <a:sy n="110" d="100"/>
        </p:scale>
        <p:origin x="-15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commentAuthors" Target="commentAuthors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Mobile </a:t>
            </a:r>
            <a:r>
              <a:rPr lang="en-US" dirty="0" err="1" smtClean="0"/>
              <a:t>SoC</a:t>
            </a:r>
            <a:r>
              <a:rPr lang="en-US" dirty="0" smtClean="0"/>
              <a:t> Market Share </a:t>
            </a:r>
            <a:r>
              <a:rPr lang="en-US" dirty="0"/>
              <a:t>2011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Marketshare 2011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Sheet1!$A$2:$A$7</c:f>
              <c:strCache>
                <c:ptCount val="6"/>
                <c:pt idx="0">
                  <c:v>Apple</c:v>
                </c:pt>
                <c:pt idx="1">
                  <c:v>NVIDIA</c:v>
                </c:pt>
                <c:pt idx="2">
                  <c:v>Qualcomm</c:v>
                </c:pt>
                <c:pt idx="3">
                  <c:v>Samsung</c:v>
                </c:pt>
                <c:pt idx="4">
                  <c:v>TI</c:v>
                </c:pt>
                <c:pt idx="5">
                  <c:v>Others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22.7</c:v>
                </c:pt>
                <c:pt idx="1">
                  <c:v>3.0</c:v>
                </c:pt>
                <c:pt idx="2">
                  <c:v>31.4</c:v>
                </c:pt>
                <c:pt idx="3">
                  <c:v>13.8</c:v>
                </c:pt>
                <c:pt idx="4">
                  <c:v>17.0</c:v>
                </c:pt>
                <c:pt idx="5">
                  <c:v>12.1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F31CD-F212-0E44-9A68-357BC2A2A242}" type="datetimeFigureOut">
              <a:rPr lang="en-US" smtClean="0"/>
              <a:t>4/10/12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6E740-168C-724D-A5B9-FD2B4E7BA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66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C2B61-C009-4A69-82CF-9791E7F678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595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Capped</a:t>
            </a:r>
            <a:r>
              <a:rPr lang="en-US" baseline="0" dirty="0" smtClean="0"/>
              <a:t> off by </a:t>
            </a:r>
            <a:r>
              <a:rPr lang="en-US" baseline="0" dirty="0" err="1" smtClean="0"/>
              <a:t>Vsync</a:t>
            </a:r>
            <a:r>
              <a:rPr lang="en-US" baseline="0" dirty="0" smtClean="0"/>
              <a:t> probably for 1024x768 case. </a:t>
            </a:r>
            <a:r>
              <a:rPr lang="en-US" dirty="0" smtClean="0"/>
              <a:t>Interesting note:</a:t>
            </a:r>
            <a:r>
              <a:rPr lang="en-US" baseline="0" dirty="0" smtClean="0"/>
              <a:t> </a:t>
            </a:r>
            <a:r>
              <a:rPr lang="en-US" dirty="0" smtClean="0"/>
              <a:t>Infinity </a:t>
            </a:r>
            <a:r>
              <a:rPr lang="en-US" dirty="0" smtClean="0"/>
              <a:t>Blade rendered at </a:t>
            </a:r>
            <a:r>
              <a:rPr lang="en-US" dirty="0" smtClean="0"/>
              <a:t>1.4x </a:t>
            </a:r>
            <a:r>
              <a:rPr lang="en-US" dirty="0" smtClean="0"/>
              <a:t>of </a:t>
            </a:r>
            <a:r>
              <a:rPr lang="en-US" dirty="0" err="1" smtClean="0"/>
              <a:t>iPad</a:t>
            </a:r>
            <a:r>
              <a:rPr lang="en-US" baseline="0" dirty="0" smtClean="0"/>
              <a:t> 2 and then </a:t>
            </a:r>
            <a:r>
              <a:rPr lang="en-US" baseline="0" dirty="0" err="1" smtClean="0"/>
              <a:t>upscaled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6E740-168C-724D-A5B9-FD2B4E7BADA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09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Notice how much larger the GPU in total is than the CPU. Also notice how many DDR interfaces there are,</a:t>
            </a:r>
            <a:r>
              <a:rPr lang="en-US" baseline="0" dirty="0" smtClean="0"/>
              <a:t> and how they are surrounding the GPU.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6E740-168C-724D-A5B9-FD2B4E7BADA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195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Advantages: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Much</a:t>
            </a:r>
            <a:r>
              <a:rPr lang="en-US" baseline="0" dirty="0" smtClean="0"/>
              <a:t> lower energy (less off-chip interconnect)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Easier to build and mass-produce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Area savings</a:t>
            </a:r>
          </a:p>
          <a:p>
            <a:pPr marL="171450" indent="-171450">
              <a:buFont typeface="Arial"/>
              <a:buChar char="•"/>
            </a:pPr>
            <a:endParaRPr lang="en-US" baseline="0" dirty="0" smtClean="0"/>
          </a:p>
          <a:p>
            <a:pPr marL="0" indent="0">
              <a:buFont typeface="Arial"/>
              <a:buNone/>
            </a:pPr>
            <a:r>
              <a:rPr lang="en-US" baseline="0" dirty="0" smtClean="0"/>
              <a:t>Disadvantages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Less flexibility with vendors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Stuck with components you may not need (IGPs for example)</a:t>
            </a:r>
          </a:p>
          <a:p>
            <a:pPr marL="171450" indent="-171450">
              <a:buFont typeface="Arial"/>
              <a:buChar char="•"/>
            </a:pPr>
            <a:endParaRPr lang="en-US" baseline="0" dirty="0" smtClean="0"/>
          </a:p>
          <a:p>
            <a:pPr marL="0" indent="0">
              <a:buFont typeface="Arial"/>
              <a:buNone/>
            </a:pPr>
            <a:r>
              <a:rPr lang="en-US" baseline="0" dirty="0" err="1" smtClean="0"/>
              <a:t>Haswell</a:t>
            </a:r>
            <a:r>
              <a:rPr lang="en-US" baseline="0" dirty="0" smtClean="0"/>
              <a:t> will bring the I/O controller on-chip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6E740-168C-724D-A5B9-FD2B4E7BAD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A5 has CPU, GPU, flash controller, even RAM in </a:t>
            </a:r>
            <a:r>
              <a:rPr lang="en-US" dirty="0" err="1" smtClean="0"/>
              <a:t>PoP</a:t>
            </a:r>
            <a:r>
              <a:rPr lang="en-US" baseline="0" dirty="0" smtClean="0"/>
              <a:t>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6E740-168C-724D-A5B9-FD2B4E7BAD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98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Must consider displays, radios. What</a:t>
            </a:r>
            <a:r>
              <a:rPr lang="en-US" baseline="0" dirty="0" smtClean="0"/>
              <a:t> are the dominant sources of battery drain?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6E740-168C-724D-A5B9-FD2B4E7BAD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16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6E740-168C-724D-A5B9-FD2B4E7BADA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4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mobile</a:t>
            </a:r>
            <a:r>
              <a:rPr lang="en-US" baseline="0" dirty="0" smtClean="0"/>
              <a:t> GeForce</a:t>
            </a:r>
            <a:r>
              <a:rPr lang="en-US" dirty="0" smtClean="0"/>
              <a:t> is a typical immediate mode renderer with early-z rejection.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6E740-168C-724D-A5B9-FD2B4E7BADA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13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Tegra</a:t>
            </a:r>
            <a:r>
              <a:rPr lang="en-US" dirty="0" smtClean="0"/>
              <a:t> 3 also has higher clocks for the GPU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6E740-168C-724D-A5B9-FD2B4E7BADA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75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USSE2 unified shaders perform vertex and pixel shading. Multi-threaded execution</a:t>
            </a:r>
            <a:r>
              <a:rPr lang="en-US" baseline="0" dirty="0" smtClean="0"/>
              <a:t> units are 4-wide vector processors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6E740-168C-724D-A5B9-FD2B4E7BADA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54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6E740-168C-724D-A5B9-FD2B4E7BADA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755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C76D-A43C-F045-AF65-09EE7A633E78}" type="datetimeFigureOut">
              <a:rPr lang="en-US" smtClean="0"/>
              <a:t>4/10/12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AD71-7386-F441-875C-2C4DE3BD104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http://www.upenn.edu/webguide/style_guide/logo/shield.color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5" y="238124"/>
            <a:ext cx="733425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90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C76D-A43C-F045-AF65-09EE7A633E78}" type="datetimeFigureOut">
              <a:rPr lang="en-US" smtClean="0"/>
              <a:t>4/10/12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AD71-7386-F441-875C-2C4DE3BD1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43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C76D-A43C-F045-AF65-09EE7A633E78}" type="datetimeFigureOut">
              <a:rPr lang="en-US" smtClean="0"/>
              <a:t>4/10/12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AD71-7386-F441-875C-2C4DE3BD1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043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C76D-A43C-F045-AF65-09EE7A633E78}" type="datetimeFigureOut">
              <a:rPr lang="en-US" smtClean="0"/>
              <a:t>4/10/12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AD71-7386-F441-875C-2C4DE3BD1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188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C76D-A43C-F045-AF65-09EE7A633E78}" type="datetimeFigureOut">
              <a:rPr lang="en-US" smtClean="0"/>
              <a:t>4/10/12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AD71-7386-F441-875C-2C4DE3BD1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96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C76D-A43C-F045-AF65-09EE7A633E78}" type="datetimeFigureOut">
              <a:rPr lang="en-US" smtClean="0"/>
              <a:t>4/10/12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AD71-7386-F441-875C-2C4DE3BD1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58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C76D-A43C-F045-AF65-09EE7A633E78}" type="datetimeFigureOut">
              <a:rPr lang="en-US" smtClean="0"/>
              <a:t>4/10/12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AD71-7386-F441-875C-2C4DE3BD1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90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C76D-A43C-F045-AF65-09EE7A633E78}" type="datetimeFigureOut">
              <a:rPr lang="en-US" smtClean="0"/>
              <a:t>4/10/12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AD71-7386-F441-875C-2C4DE3BD1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369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C76D-A43C-F045-AF65-09EE7A633E78}" type="datetimeFigureOut">
              <a:rPr lang="en-US" smtClean="0"/>
              <a:t>4/10/12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AD71-7386-F441-875C-2C4DE3BD1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76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C76D-A43C-F045-AF65-09EE7A633E78}" type="datetimeFigureOut">
              <a:rPr lang="en-US" smtClean="0"/>
              <a:t>4/10/12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AD71-7386-F441-875C-2C4DE3BD1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593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C76D-A43C-F045-AF65-09EE7A633E78}" type="datetimeFigureOut">
              <a:rPr lang="en-US" smtClean="0"/>
              <a:t>4/10/12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AD71-7386-F441-875C-2C4DE3BD1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27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2C76D-A43C-F045-AF65-09EE7A633E78}" type="datetimeFigureOut">
              <a:rPr lang="en-US" smtClean="0"/>
              <a:t>4/10/12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CAD71-7386-F441-875C-2C4DE3BD1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413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andtech.com/show/5688/apple-ipad-2012-review/12" TargetMode="External"/><Relationship Id="rId4" Type="http://schemas.openxmlformats.org/officeDocument/2006/relationships/hyperlink" Target="http://www.newegg.com/Product/Product.aspx?Item=N82E16814121626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://www.nvidia.com/content/PDF/tegra_white_papers/Bringing_High-End_Graphics_to_Handheld_Devices.pdf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hyperlink" Target="http://www.anandtech.com/show/5072/nvidias-tegra-3-launched-architecture-revealed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hyperlink" Target="http://www.imgtec.com/factsheets/SDK/PowerVR%20Technology%20Overview.1.0.2e.External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hyperlink" Target="http://www.imgtec.com/images/blockdiagrams/powervr/large/PowerVR_SGXSeries5XT_lrg.gif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anandtech.com/show/4686/samsung-galaxy-s-2-international-review-the-best-redefined/16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hyperlink" Target="http://www.anandtech.com/show/5688/apple-ipad-2012-review/15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hyperlink" Target="http://ubmtechinsights.com/teardowns/new-apple-ipad-gen3-teardown-analysis/" TargetMode="Externa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hyperlink" Target="http://www.anandtech.com/show/5688/apple-ipad-2012-review/12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gadget.com/2012/01/10/powervr-series6-g6200-and-6400/" TargetMode="External"/><Relationship Id="rId4" Type="http://schemas.openxmlformats.org/officeDocument/2006/relationships/hyperlink" Target="http://www.anandtech.com/show/5703/jenhsuns-email-to-nvidia-employees-on-a-successful-kepler-launch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space.mit.edu/handle/1721.1/6116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hyperlink" Target="http://pcper.com/news/Mobile/Qualcomm-Shipped-Most-Smartphone-and-Tablet-GPUs-2011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hyperlink" Target="http://www.ifixit.com/Teardown/iPhone-4S-Teardown/6610/2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i.com/general/docs/wtbu/wtbuproductcontent.tsp?templateId=6123&amp;navigationId=12843&amp;contentId=53243%23chipDiagram" TargetMode="Externa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hyperlink" Target="http://www.anandtech.com/show/4971/apple-iphone-4s-review-att-verizon/15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Mobile GPUs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err="1" smtClean="0"/>
              <a:t>Varun</a:t>
            </a:r>
            <a:r>
              <a:rPr lang="en-US" dirty="0" smtClean="0"/>
              <a:t> </a:t>
            </a:r>
            <a:r>
              <a:rPr lang="en-US" dirty="0" err="1" smtClean="0"/>
              <a:t>Sampath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University of Pennsylvania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CIS 565 - Spring 2012</a:t>
            </a:r>
          </a:p>
        </p:txBody>
      </p:sp>
    </p:spTree>
    <p:extLst>
      <p:ext uri="{BB962C8B-B14F-4D97-AF65-F5344CB8AC3E}">
        <p14:creationId xmlns:p14="http://schemas.microsoft.com/office/powerpoint/2010/main" val="3418818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Theoretical Performance Numbers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324105"/>
              </p:ext>
            </p:extLst>
          </p:nvPr>
        </p:nvGraphicFramePr>
        <p:xfrm>
          <a:off x="846093" y="1951181"/>
          <a:ext cx="7451814" cy="3474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3598"/>
                <a:gridCol w="2228902"/>
                <a:gridCol w="1949657"/>
                <a:gridCol w="194965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Apple </a:t>
                      </a:r>
                      <a:r>
                        <a:rPr lang="en-US" dirty="0" err="1" smtClean="0"/>
                        <a:t>iPad</a:t>
                      </a:r>
                      <a:r>
                        <a:rPr lang="en-US" dirty="0" smtClean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ASUS Transformer Prime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Some Nice Desktop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CPU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A5 @ 1GHz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Tegra</a:t>
                      </a:r>
                      <a:r>
                        <a:rPr lang="en-US" dirty="0" smtClean="0"/>
                        <a:t> 3 @ 1.4GHz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Sandy Bridge @ 3.4GHz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GPU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POWERVR SGX543MP2 @ 250MHz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Mobile GeForce @ 500MHz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GTX680  @ 1GHz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Memory Interface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64-bit @ (maybe) 800MHz = 6.4GB/s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32-bit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256-bit @ 6GHz = 192GB/s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GPU GFLOPS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 GFLOPS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 GFLOPS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TFLOPS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338337" y="6146603"/>
            <a:ext cx="2658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Mobile Data from </a:t>
            </a:r>
            <a:r>
              <a:rPr lang="en-US" sz="1200" dirty="0" smtClean="0">
                <a:hlinkClick r:id="rId3"/>
              </a:rPr>
              <a:t>AnandTech</a:t>
            </a:r>
            <a:endParaRPr lang="en-US" sz="1200" dirty="0" smtClean="0"/>
          </a:p>
          <a:p>
            <a:r>
              <a:rPr lang="en-US" sz="1200" dirty="0" smtClean="0"/>
              <a:t>GTX680 Specs from </a:t>
            </a:r>
            <a:r>
              <a:rPr lang="en-US" sz="1200" dirty="0" smtClean="0">
                <a:hlinkClick r:id="rId4"/>
              </a:rPr>
              <a:t>Newegg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97903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GeForce GPU in NVIDIA </a:t>
            </a:r>
            <a:r>
              <a:rPr lang="en-US" dirty="0" err="1" smtClean="0"/>
              <a:t>Tegra</a:t>
            </a:r>
            <a:r>
              <a:rPr lang="en-US" dirty="0" smtClean="0"/>
              <a:t> 2</a:t>
            </a:r>
            <a:endParaRPr lang="en-US" dirty="0"/>
          </a:p>
        </p:txBody>
      </p:sp>
      <p:pic>
        <p:nvPicPr>
          <p:cNvPr id="5" name="Picture 4" descr="Screen shot 2012-04-10 at 11.22.1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409" y="1267522"/>
            <a:ext cx="7539182" cy="54773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38337" y="6409900"/>
            <a:ext cx="2658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Image from </a:t>
            </a:r>
            <a:r>
              <a:rPr lang="en-US" sz="1200" dirty="0" smtClean="0">
                <a:hlinkClick r:id="rId4"/>
              </a:rPr>
              <a:t>NVIDIA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99213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Tegra</a:t>
            </a:r>
            <a:r>
              <a:rPr lang="en-US" dirty="0" smtClean="0"/>
              <a:t> 2 Mobile GeForce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Separate vertex and pixel shaders</a:t>
            </a:r>
            <a:endParaRPr lang="en-US" dirty="0"/>
          </a:p>
          <a:p>
            <a:pPr lvl="1"/>
            <a:r>
              <a:rPr lang="en-US" dirty="0" smtClean="0"/>
              <a:t>4 of each, each capable of 1 multiply-add /clock</a:t>
            </a:r>
          </a:p>
          <a:p>
            <a:r>
              <a:rPr lang="en-US" dirty="0" smtClean="0"/>
              <a:t>Pixel</a:t>
            </a:r>
            <a:r>
              <a:rPr lang="en-US" dirty="0"/>
              <a:t>, texture, vertex, </a:t>
            </a:r>
            <a:r>
              <a:rPr lang="en-US" dirty="0" smtClean="0"/>
              <a:t>and </a:t>
            </a:r>
            <a:r>
              <a:rPr lang="en-US" dirty="0"/>
              <a:t>attribute </a:t>
            </a:r>
            <a:r>
              <a:rPr lang="en-US" dirty="0" smtClean="0"/>
              <a:t>caches</a:t>
            </a:r>
          </a:p>
          <a:p>
            <a:pPr lvl="1"/>
            <a:r>
              <a:rPr lang="en-US" dirty="0" smtClean="0"/>
              <a:t>Reduce memory transactions</a:t>
            </a:r>
          </a:p>
          <a:p>
            <a:pPr lvl="1"/>
            <a:r>
              <a:rPr lang="en-US" dirty="0" smtClean="0"/>
              <a:t>Pixel cache useful for UI components</a:t>
            </a:r>
          </a:p>
          <a:p>
            <a:r>
              <a:rPr lang="en-US" dirty="0" smtClean="0"/>
              <a:t>Memory controller optimizations</a:t>
            </a:r>
          </a:p>
          <a:p>
            <a:pPr lvl="1"/>
            <a:r>
              <a:rPr lang="en-US" dirty="0" smtClean="0"/>
              <a:t>Arbitrate between CPU &amp; GPU requests</a:t>
            </a:r>
          </a:p>
          <a:p>
            <a:pPr lvl="1"/>
            <a:r>
              <a:rPr lang="en-US" dirty="0" smtClean="0"/>
              <a:t>Reorder requests to limit bank switching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485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NVIDIA </a:t>
            </a:r>
            <a:r>
              <a:rPr lang="en-US" dirty="0" err="1" smtClean="0"/>
              <a:t>Tegra</a:t>
            </a:r>
            <a:r>
              <a:rPr lang="en-US" dirty="0" smtClean="0"/>
              <a:t> 3 (</a:t>
            </a:r>
            <a:r>
              <a:rPr lang="en-US" dirty="0" err="1" smtClean="0"/>
              <a:t>Kal</a:t>
            </a:r>
            <a:r>
              <a:rPr lang="en-US" dirty="0" smtClean="0"/>
              <a:t>-El)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5072" y="1417638"/>
            <a:ext cx="5548745" cy="490118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2740891" cy="4525963"/>
          </a:xfrm>
        </p:spPr>
        <p:txBody>
          <a:bodyPr/>
          <a:lstStyle/>
          <a:p>
            <a:r>
              <a:rPr lang="en-US" dirty="0" smtClean="0"/>
              <a:t>Expanded Mobile </a:t>
            </a:r>
            <a:r>
              <a:rPr lang="en-US" dirty="0" smtClean="0"/>
              <a:t>GeForce</a:t>
            </a:r>
          </a:p>
          <a:p>
            <a:pPr lvl="1"/>
            <a:r>
              <a:rPr lang="en-US" dirty="0" smtClean="0"/>
              <a:t>4 vertex and 8 pixel shaders</a:t>
            </a:r>
          </a:p>
          <a:p>
            <a:r>
              <a:rPr lang="en-US" dirty="0" smtClean="0"/>
              <a:t>4</a:t>
            </a:r>
            <a:r>
              <a:rPr lang="en-US" dirty="0" smtClean="0"/>
              <a:t>-PLUS-1 architecture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38337" y="6409900"/>
            <a:ext cx="2658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Image from </a:t>
            </a:r>
            <a:r>
              <a:rPr lang="en-US" sz="1200" dirty="0" err="1" smtClean="0">
                <a:hlinkClick r:id="rId4"/>
              </a:rPr>
              <a:t>AnandTech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35486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PowerVR</a:t>
            </a:r>
            <a:r>
              <a:rPr lang="en-US" dirty="0" smtClean="0"/>
              <a:t> SGX</a:t>
            </a:r>
            <a:endParaRPr lang="en-US" dirty="0"/>
          </a:p>
        </p:txBody>
      </p:sp>
      <p:pic>
        <p:nvPicPr>
          <p:cNvPr id="8" name="Content Placeholder 7" descr="Screen shot 2012-04-11 at 12.30.21 A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098" b="-5098"/>
          <a:stretch>
            <a:fillRect/>
          </a:stretch>
        </p:blipFill>
        <p:spPr>
          <a:xfrm>
            <a:off x="457200" y="1138453"/>
            <a:ext cx="8229600" cy="4525963"/>
          </a:xfrm>
        </p:spPr>
      </p:pic>
      <p:sp>
        <p:nvSpPr>
          <p:cNvPr id="6" name="TextBox 5"/>
          <p:cNvSpPr txBox="1"/>
          <p:nvPr/>
        </p:nvSpPr>
        <p:spPr>
          <a:xfrm>
            <a:off x="831273" y="5530272"/>
            <a:ext cx="7527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TA (Tile Accelerator) – store scene data and split up screen into tiles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ISP (Image Synthesis Processor) – perform Hidden Surface Removal with z-testing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TSP (Texture and Shading Processor) – run pixel </a:t>
            </a:r>
            <a:r>
              <a:rPr lang="en-US" dirty="0" err="1" smtClean="0"/>
              <a:t>shader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57411" y="6557203"/>
            <a:ext cx="17865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Image from </a:t>
            </a:r>
            <a:r>
              <a:rPr lang="en-US" sz="1200" dirty="0" err="1" smtClean="0">
                <a:hlinkClick r:id="rId3"/>
              </a:rPr>
              <a:t>ImgTec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6504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PowerVR</a:t>
            </a:r>
            <a:r>
              <a:rPr lang="en-US" dirty="0" smtClean="0"/>
              <a:t> SGX Series5XT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0018"/>
            <a:ext cx="9144000" cy="5669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686899"/>
            <a:ext cx="2658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Image from </a:t>
            </a:r>
            <a:r>
              <a:rPr lang="en-US" sz="1200" dirty="0" err="1" smtClean="0">
                <a:hlinkClick r:id="rId4"/>
              </a:rPr>
              <a:t>ImgTec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14155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Summarizing </a:t>
            </a:r>
            <a:r>
              <a:rPr lang="en-US" dirty="0" err="1" smtClean="0"/>
              <a:t>PowerVR</a:t>
            </a:r>
            <a:r>
              <a:rPr lang="en-US" dirty="0" smtClean="0"/>
              <a:t> SGX Series5XT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in Apple A5, A5X</a:t>
            </a:r>
          </a:p>
          <a:p>
            <a:r>
              <a:rPr lang="en-US" dirty="0" smtClean="0"/>
              <a:t>Unified </a:t>
            </a:r>
            <a:r>
              <a:rPr lang="en-US" dirty="0" err="1" smtClean="0"/>
              <a:t>shader</a:t>
            </a:r>
            <a:r>
              <a:rPr lang="en-US" dirty="0" smtClean="0"/>
              <a:t> </a:t>
            </a:r>
            <a:r>
              <a:rPr lang="en-US" dirty="0" smtClean="0"/>
              <a:t>architecture (called USSE2)</a:t>
            </a:r>
            <a:endParaRPr lang="en-US" dirty="0" smtClean="0"/>
          </a:p>
          <a:p>
            <a:r>
              <a:rPr lang="en-US" dirty="0" smtClean="0"/>
              <a:t>Tile based </a:t>
            </a:r>
            <a:r>
              <a:rPr lang="en-US" dirty="0" smtClean="0"/>
              <a:t>deferred rendering (TBDR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Will cover in more detail next week</a:t>
            </a:r>
            <a:endParaRPr lang="en-US" dirty="0" smtClean="0"/>
          </a:p>
          <a:p>
            <a:r>
              <a:rPr lang="en-US" dirty="0" smtClean="0"/>
              <a:t>Multi-core architecture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011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GPU Families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6898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Qualcomm </a:t>
            </a:r>
            <a:r>
              <a:rPr lang="en-US" dirty="0" err="1" smtClean="0"/>
              <a:t>Adreno</a:t>
            </a:r>
            <a:endParaRPr lang="en-US" dirty="0" smtClean="0"/>
          </a:p>
          <a:p>
            <a:pPr lvl="1"/>
            <a:r>
              <a:rPr lang="en-US" dirty="0" smtClean="0"/>
              <a:t>Unified shaders, 4-wide SIMD</a:t>
            </a:r>
          </a:p>
          <a:p>
            <a:pPr lvl="1"/>
            <a:r>
              <a:rPr lang="en-US" dirty="0" smtClean="0"/>
              <a:t>immediate mode with early-z</a:t>
            </a:r>
          </a:p>
          <a:p>
            <a:r>
              <a:rPr lang="en-US" dirty="0" smtClean="0"/>
              <a:t>Imagination Technologies’ </a:t>
            </a:r>
            <a:r>
              <a:rPr lang="en-US" dirty="0" err="1" smtClean="0"/>
              <a:t>PowerVR</a:t>
            </a:r>
            <a:r>
              <a:rPr lang="en-US" dirty="0" smtClean="0"/>
              <a:t> SGX Series5XT</a:t>
            </a:r>
          </a:p>
          <a:p>
            <a:pPr lvl="1"/>
            <a:r>
              <a:rPr lang="en-US" dirty="0" smtClean="0"/>
              <a:t>Unified shaders, 4-wide SIMD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ile based deferred rendering</a:t>
            </a:r>
          </a:p>
          <a:p>
            <a:r>
              <a:rPr lang="en-US" dirty="0" smtClean="0"/>
              <a:t>NVIDIA Mobile GeForce</a:t>
            </a:r>
          </a:p>
          <a:p>
            <a:pPr lvl="1"/>
            <a:r>
              <a:rPr lang="en-US" dirty="0" smtClean="0"/>
              <a:t>Separate vertex (4) &amp; pixel (8/12) shaders ,  scalar</a:t>
            </a:r>
          </a:p>
          <a:p>
            <a:pPr lvl="1"/>
            <a:r>
              <a:rPr lang="en-US" dirty="0" smtClean="0"/>
              <a:t>immediate mode with early-z</a:t>
            </a:r>
          </a:p>
          <a:p>
            <a:r>
              <a:rPr lang="en-US" dirty="0" smtClean="0"/>
              <a:t>ARM Mali</a:t>
            </a:r>
          </a:p>
          <a:p>
            <a:pPr lvl="1"/>
            <a:r>
              <a:rPr lang="en-US" dirty="0" smtClean="0"/>
              <a:t>Separate vertex (1) &amp; pixel (4) shaders , 4/2-wide SIMD</a:t>
            </a:r>
          </a:p>
          <a:p>
            <a:pPr lvl="1"/>
            <a:r>
              <a:rPr lang="en-US" dirty="0" smtClean="0"/>
              <a:t>immediate mode with early-z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73636" y="6557203"/>
            <a:ext cx="1870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Analysis by </a:t>
            </a:r>
            <a:r>
              <a:rPr lang="en-US" sz="1200" dirty="0" err="1" smtClean="0">
                <a:hlinkClick r:id="rId3"/>
              </a:rPr>
              <a:t>AnandTech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61995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Demands for Mobile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Higher screen resolutions</a:t>
            </a:r>
          </a:p>
          <a:p>
            <a:pPr lvl="1"/>
            <a:r>
              <a:rPr lang="en-US" dirty="0" smtClean="0"/>
              <a:t>Requires more memory </a:t>
            </a:r>
            <a:r>
              <a:rPr lang="en-US" dirty="0" smtClean="0"/>
              <a:t>bandwidth</a:t>
            </a:r>
          </a:p>
          <a:p>
            <a:pPr lvl="1"/>
            <a:r>
              <a:rPr lang="en-US" dirty="0" smtClean="0"/>
              <a:t>Pixel count growin</a:t>
            </a:r>
            <a:r>
              <a:rPr lang="en-US" dirty="0" smtClean="0"/>
              <a:t>g higher than geometry?</a:t>
            </a:r>
            <a:endParaRPr lang="en-US" dirty="0" smtClean="0"/>
          </a:p>
          <a:p>
            <a:r>
              <a:rPr lang="en-US" dirty="0" smtClean="0"/>
              <a:t>Longer battery life</a:t>
            </a:r>
          </a:p>
          <a:p>
            <a:r>
              <a:rPr lang="en-US" dirty="0" smtClean="0"/>
              <a:t>Higher quality mobile gaming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527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the new </a:t>
            </a:r>
            <a:r>
              <a:rPr lang="en-US" dirty="0" err="1" smtClean="0"/>
              <a:t>iPad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Screen resolution of 2048x1536</a:t>
            </a:r>
          </a:p>
          <a:p>
            <a:pPr lvl="1"/>
            <a:r>
              <a:rPr lang="en-US" dirty="0" smtClean="0"/>
              <a:t>Quadruple the pixels of previous 1024x768 version</a:t>
            </a:r>
          </a:p>
          <a:p>
            <a:pPr lvl="1"/>
            <a:r>
              <a:rPr lang="en-US" dirty="0" smtClean="0"/>
              <a:t>Higher than nearly all desktop and laptop displays</a:t>
            </a:r>
          </a:p>
          <a:p>
            <a:r>
              <a:rPr lang="en-US" dirty="0" smtClean="0"/>
              <a:t>Battery life approximately equal to previous version</a:t>
            </a:r>
          </a:p>
          <a:p>
            <a:r>
              <a:rPr lang="en-US" dirty="0" smtClean="0"/>
              <a:t>Gaming performance?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816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SoCs</a:t>
            </a:r>
            <a:endParaRPr lang="en-US" dirty="0" smtClean="0"/>
          </a:p>
          <a:p>
            <a:r>
              <a:rPr lang="en-US" dirty="0" smtClean="0"/>
              <a:t>Case Studies</a:t>
            </a:r>
          </a:p>
          <a:p>
            <a:pPr lvl="1"/>
            <a:r>
              <a:rPr lang="en-US" dirty="0" smtClean="0"/>
              <a:t>NVIDIA </a:t>
            </a:r>
            <a:r>
              <a:rPr lang="en-US" dirty="0" err="1" smtClean="0"/>
              <a:t>Tegra</a:t>
            </a:r>
            <a:r>
              <a:rPr lang="en-US" dirty="0" smtClean="0"/>
              <a:t> 2, </a:t>
            </a:r>
            <a:r>
              <a:rPr lang="en-US" dirty="0" err="1" smtClean="0"/>
              <a:t>Tegra</a:t>
            </a:r>
            <a:r>
              <a:rPr lang="en-US" dirty="0" smtClean="0"/>
              <a:t> 3</a:t>
            </a:r>
          </a:p>
          <a:p>
            <a:pPr lvl="1"/>
            <a:r>
              <a:rPr lang="en-US" dirty="0" smtClean="0"/>
              <a:t>Imagination Technologies’ </a:t>
            </a:r>
            <a:r>
              <a:rPr lang="en-US" dirty="0" err="1" smtClean="0"/>
              <a:t>PowerVR</a:t>
            </a:r>
            <a:r>
              <a:rPr lang="en-US" dirty="0" smtClean="0"/>
              <a:t> SGX Series5XT</a:t>
            </a:r>
            <a:endParaRPr lang="en-US" dirty="0" smtClean="0"/>
          </a:p>
          <a:p>
            <a:pPr lvl="1"/>
            <a:r>
              <a:rPr lang="en-US" dirty="0" smtClean="0"/>
              <a:t>Apple </a:t>
            </a:r>
            <a:r>
              <a:rPr lang="en-US" dirty="0" err="1" smtClean="0"/>
              <a:t>iPad</a:t>
            </a:r>
            <a:r>
              <a:rPr lang="en-US" dirty="0" smtClean="0"/>
              <a:t> (2012) </a:t>
            </a:r>
          </a:p>
          <a:p>
            <a:r>
              <a:rPr lang="en-US" dirty="0" smtClean="0"/>
              <a:t>Future</a:t>
            </a:r>
          </a:p>
          <a:p>
            <a:r>
              <a:rPr lang="en-US" dirty="0" smtClean="0"/>
              <a:t>Note about sources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630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iPad</a:t>
            </a:r>
            <a:r>
              <a:rPr lang="en-US" dirty="0" smtClean="0"/>
              <a:t> Gaming Performance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426" r="-19426"/>
          <a:stretch>
            <a:fillRect/>
          </a:stretch>
        </p:blipFill>
        <p:spPr>
          <a:xfrm>
            <a:off x="1" y="1348758"/>
            <a:ext cx="9093804" cy="5001242"/>
          </a:xfrm>
        </p:spPr>
      </p:pic>
      <p:sp>
        <p:nvSpPr>
          <p:cNvPr id="9" name="TextBox 8"/>
          <p:cNvSpPr txBox="1"/>
          <p:nvPr/>
        </p:nvSpPr>
        <p:spPr>
          <a:xfrm>
            <a:off x="6338337" y="6409900"/>
            <a:ext cx="2658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Image from </a:t>
            </a:r>
            <a:r>
              <a:rPr lang="en-US" sz="1200" dirty="0" err="1" smtClean="0">
                <a:hlinkClick r:id="rId4"/>
              </a:rPr>
              <a:t>AnandTech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32639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6292278"/>
            <a:ext cx="5486400" cy="505688"/>
          </a:xfrm>
        </p:spPr>
        <p:txBody>
          <a:bodyPr/>
          <a:lstStyle/>
          <a:p>
            <a:r>
              <a:rPr lang="en-US" dirty="0" smtClean="0"/>
              <a:t>Apple A5X Die Shot</a:t>
            </a:r>
            <a:endParaRPr lang="en-US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223" r="-15223"/>
          <a:stretch>
            <a:fillRect/>
          </a:stretch>
        </p:blipFill>
        <p:spPr>
          <a:xfrm>
            <a:off x="422492" y="125740"/>
            <a:ext cx="8299017" cy="6224263"/>
          </a:xfrm>
        </p:spPr>
      </p:pic>
      <p:sp>
        <p:nvSpPr>
          <p:cNvPr id="11" name="TextBox 10"/>
          <p:cNvSpPr txBox="1"/>
          <p:nvPr/>
        </p:nvSpPr>
        <p:spPr>
          <a:xfrm>
            <a:off x="6338337" y="6502260"/>
            <a:ext cx="2658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Image from </a:t>
            </a:r>
            <a:r>
              <a:rPr lang="en-US" sz="1200" dirty="0" err="1" smtClean="0">
                <a:hlinkClick r:id="rId4"/>
              </a:rPr>
              <a:t>UBMTechInsights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03409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183"/>
            <a:ext cx="8229600" cy="1143000"/>
          </a:xfrm>
        </p:spPr>
        <p:txBody>
          <a:bodyPr/>
          <a:lstStyle/>
          <a:p>
            <a:r>
              <a:rPr lang="en-US" dirty="0" smtClean="0"/>
              <a:t>Apple </a:t>
            </a:r>
            <a:r>
              <a:rPr lang="en-US" dirty="0" err="1" smtClean="0"/>
              <a:t>iPad</a:t>
            </a:r>
            <a:r>
              <a:rPr lang="en-US" dirty="0" smtClean="0"/>
              <a:t> Statistics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093" y="4556385"/>
            <a:ext cx="2320636" cy="2301615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818097"/>
              </p:ext>
            </p:extLst>
          </p:nvPr>
        </p:nvGraphicFramePr>
        <p:xfrm>
          <a:off x="846093" y="1175183"/>
          <a:ext cx="7451814" cy="3307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3598"/>
                <a:gridCol w="2228902"/>
                <a:gridCol w="1949657"/>
                <a:gridCol w="194965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Apple </a:t>
                      </a:r>
                      <a:r>
                        <a:rPr lang="en-US" dirty="0" err="1" smtClean="0"/>
                        <a:t>iPad</a:t>
                      </a:r>
                      <a:r>
                        <a:rPr lang="en-US" baseline="0" dirty="0" smtClean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Apple </a:t>
                      </a:r>
                      <a:r>
                        <a:rPr lang="en-US" dirty="0" err="1" smtClean="0"/>
                        <a:t>iPad</a:t>
                      </a:r>
                      <a:r>
                        <a:rPr lang="en-US" dirty="0" smtClean="0"/>
                        <a:t> (2012)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11” Apple MBA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CPU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A5 @ 1GHz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A5X @ 1GHz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Sandy Bridge @ 1.8GHz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GPU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POWERVR SGX543MP2 @ 250MHz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POWERVR SGX543MP4 @ 250MHz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Sandy</a:t>
                      </a:r>
                      <a:r>
                        <a:rPr lang="en-US" baseline="0" dirty="0" smtClean="0"/>
                        <a:t> Bridge IGP @ 350MHz/1.2GHz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Memory Interface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64-bit @ 800MHz = 6.4GB/s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128-bit (for GPU)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128-bit</a:t>
                      </a:r>
                      <a:r>
                        <a:rPr lang="en-US" baseline="0" dirty="0" smtClean="0"/>
                        <a:t> @ 1.3GHz = 20.8GB/s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Die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122mm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163mm</a:t>
                      </a:r>
                      <a:r>
                        <a:rPr lang="en-US" b="1" baseline="30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149mm</a:t>
                      </a:r>
                      <a:r>
                        <a:rPr lang="en-US" baseline="30000" dirty="0" smtClean="0"/>
                        <a:t>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Battery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25Wh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42.5Wh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35Wh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338337" y="6409900"/>
            <a:ext cx="2658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and Image from </a:t>
            </a:r>
            <a:r>
              <a:rPr lang="en-US" sz="1200" dirty="0" smtClean="0">
                <a:hlinkClick r:id="rId3"/>
              </a:rPr>
              <a:t>AnandTech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48200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the future bring?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GPU Compute</a:t>
            </a:r>
          </a:p>
          <a:p>
            <a:pPr lvl="1"/>
            <a:r>
              <a:rPr lang="en-US" dirty="0" err="1" smtClean="0"/>
              <a:t>PowerVR</a:t>
            </a:r>
            <a:r>
              <a:rPr lang="en-US" dirty="0" smtClean="0"/>
              <a:t> SGX Series5XT </a:t>
            </a:r>
            <a:r>
              <a:rPr lang="en-US" dirty="0" err="1" smtClean="0"/>
              <a:t>OpenCL</a:t>
            </a:r>
            <a:r>
              <a:rPr lang="en-US" dirty="0" smtClean="0"/>
              <a:t> capable, but no drivers</a:t>
            </a:r>
          </a:p>
          <a:p>
            <a:pPr lvl="1"/>
            <a:r>
              <a:rPr lang="en-US" dirty="0" smtClean="0"/>
              <a:t>Could do compute the </a:t>
            </a:r>
            <a:r>
              <a:rPr lang="en-US" dirty="0" smtClean="0">
                <a:hlinkClick r:id="rId2"/>
              </a:rPr>
              <a:t>old-fashioned way</a:t>
            </a:r>
            <a:r>
              <a:rPr lang="en-US" dirty="0" smtClean="0"/>
              <a:t> with GLSL</a:t>
            </a:r>
          </a:p>
          <a:p>
            <a:pPr lvl="1"/>
            <a:r>
              <a:rPr lang="en-US" dirty="0" smtClean="0"/>
              <a:t>Direct3D 11 means Compute </a:t>
            </a:r>
            <a:r>
              <a:rPr lang="en-US" dirty="0" err="1" smtClean="0"/>
              <a:t>Shader</a:t>
            </a:r>
            <a:r>
              <a:rPr lang="en-US" dirty="0" smtClean="0"/>
              <a:t> support</a:t>
            </a:r>
          </a:p>
          <a:p>
            <a:r>
              <a:rPr lang="en-US" dirty="0" err="1" smtClean="0"/>
              <a:t>PowerVR</a:t>
            </a:r>
            <a:r>
              <a:rPr lang="en-US" dirty="0" smtClean="0"/>
              <a:t> Series6 </a:t>
            </a:r>
            <a:r>
              <a:rPr lang="en-US" dirty="0" smtClean="0">
                <a:hlinkClick r:id="rId3"/>
              </a:rPr>
              <a:t>press release</a:t>
            </a:r>
            <a:r>
              <a:rPr lang="en-US" dirty="0" smtClean="0"/>
              <a:t> suggests 100-1000 GFLOPS</a:t>
            </a:r>
          </a:p>
          <a:p>
            <a:r>
              <a:rPr lang="en-US" dirty="0" err="1" smtClean="0"/>
              <a:t>Kepler</a:t>
            </a:r>
            <a:r>
              <a:rPr lang="en-US" dirty="0" smtClean="0"/>
              <a:t>-based GPU coming to a </a:t>
            </a:r>
            <a:r>
              <a:rPr lang="en-US" dirty="0" smtClean="0">
                <a:hlinkClick r:id="rId4"/>
              </a:rPr>
              <a:t>super phone</a:t>
            </a:r>
            <a:r>
              <a:rPr lang="en-US" dirty="0" smtClean="0"/>
              <a:t> near you?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246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</a:t>
            </a:r>
            <a:r>
              <a:rPr lang="en-US" dirty="0" err="1" smtClean="0"/>
              <a:t>SoC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99226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System-on-a-Chip</a:t>
            </a:r>
          </a:p>
          <a:p>
            <a:pPr lvl="1"/>
            <a:r>
              <a:rPr lang="en-US" dirty="0" smtClean="0"/>
              <a:t>CPU, GPU, DSP, I/O</a:t>
            </a:r>
          </a:p>
          <a:p>
            <a:pPr lvl="1"/>
            <a:r>
              <a:rPr lang="en-US" dirty="0" smtClean="0"/>
              <a:t>Single-chip solution</a:t>
            </a:r>
          </a:p>
          <a:p>
            <a:r>
              <a:rPr lang="en-US" dirty="0" smtClean="0"/>
              <a:t>Top mobile </a:t>
            </a:r>
            <a:r>
              <a:rPr lang="en-US" dirty="0" err="1" smtClean="0"/>
              <a:t>SoC</a:t>
            </a:r>
            <a:r>
              <a:rPr lang="en-US" dirty="0" smtClean="0"/>
              <a:t> vendors:</a:t>
            </a:r>
          </a:p>
          <a:p>
            <a:pPr lvl="1"/>
            <a:r>
              <a:rPr lang="en-US" dirty="0" smtClean="0"/>
              <a:t>Qualcomm, Apple, TI, Samsung, NVIDIA </a:t>
            </a:r>
          </a:p>
          <a:p>
            <a:r>
              <a:rPr lang="en-US" dirty="0" smtClean="0"/>
              <a:t>Advantages of using </a:t>
            </a:r>
            <a:r>
              <a:rPr lang="en-US" dirty="0" err="1" smtClean="0"/>
              <a:t>SoCs</a:t>
            </a:r>
            <a:r>
              <a:rPr lang="en-US" dirty="0" smtClean="0"/>
              <a:t>?</a:t>
            </a:r>
          </a:p>
          <a:p>
            <a:r>
              <a:rPr lang="en-US" dirty="0" smtClean="0"/>
              <a:t>Disadvantages?</a:t>
            </a:r>
          </a:p>
          <a:p>
            <a:r>
              <a:rPr lang="en-US" dirty="0" smtClean="0"/>
              <a:t>We will see all consumer chips converge to </a:t>
            </a:r>
            <a:r>
              <a:rPr lang="en-US" dirty="0" err="1" smtClean="0"/>
              <a:t>SoCs</a:t>
            </a:r>
            <a:endParaRPr lang="en-US" dirty="0" smtClean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47978947"/>
              </p:ext>
            </p:extLst>
          </p:nvPr>
        </p:nvGraphicFramePr>
        <p:xfrm>
          <a:off x="3752272" y="1313012"/>
          <a:ext cx="5795818" cy="4576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338337" y="6409900"/>
            <a:ext cx="2658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Market Share Data from </a:t>
            </a:r>
            <a:r>
              <a:rPr lang="en-US" sz="1200" dirty="0" smtClean="0">
                <a:hlinkClick r:id="rId4"/>
              </a:rPr>
              <a:t>PC Perspective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27821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2-04-08 at 1.38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5942" y="3486725"/>
            <a:ext cx="3924300" cy="3276600"/>
          </a:xfrm>
          <a:prstGeom prst="rect">
            <a:avLst/>
          </a:prstGeom>
        </p:spPr>
      </p:pic>
      <p:pic>
        <p:nvPicPr>
          <p:cNvPr id="4" name="Picture 3" descr="dCidpYqpnbZ2JiDS.large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492" y="381005"/>
            <a:ext cx="7315200" cy="30826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</a:t>
            </a:r>
            <a:r>
              <a:rPr lang="en-US" dirty="0" err="1" smtClean="0"/>
              <a:t>SoC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38337" y="6409900"/>
            <a:ext cx="2658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Image from </a:t>
            </a:r>
            <a:r>
              <a:rPr lang="en-US" sz="1200" dirty="0" smtClean="0">
                <a:hlinkClick r:id="rId5"/>
              </a:rPr>
              <a:t>iFixit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36363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Block Diagram of TI OMAP 4470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38337" y="6409900"/>
            <a:ext cx="2658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Image from </a:t>
            </a:r>
            <a:r>
              <a:rPr lang="en-US" sz="1200" dirty="0" smtClean="0">
                <a:hlinkClick r:id="rId2"/>
              </a:rPr>
              <a:t>TI</a:t>
            </a:r>
            <a:endParaRPr lang="en-US" sz="1200" dirty="0"/>
          </a:p>
        </p:txBody>
      </p:sp>
      <p:pic>
        <p:nvPicPr>
          <p:cNvPr id="7" name="Picture 6" descr="OMAP_44x.jpe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950911"/>
            <a:ext cx="9144001" cy="556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549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Discussion of ARM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RISC CPU vendor that currently dominates mobile</a:t>
            </a:r>
          </a:p>
          <a:p>
            <a:r>
              <a:rPr lang="en-US" dirty="0" smtClean="0"/>
              <a:t>Mobile Designs: Cortex-A8, A9, A15</a:t>
            </a:r>
          </a:p>
          <a:p>
            <a:r>
              <a:rPr lang="en-US" dirty="0" smtClean="0"/>
              <a:t>Fabless Designer</a:t>
            </a:r>
          </a:p>
          <a:p>
            <a:pPr lvl="1"/>
            <a:r>
              <a:rPr lang="en-US" dirty="0" smtClean="0"/>
              <a:t>Core Design Licensees</a:t>
            </a:r>
          </a:p>
          <a:p>
            <a:pPr lvl="1"/>
            <a:r>
              <a:rPr lang="en-US" dirty="0" smtClean="0"/>
              <a:t>Architecture Licensees</a:t>
            </a:r>
          </a:p>
          <a:p>
            <a:pPr lvl="2"/>
            <a:r>
              <a:rPr lang="en-US" dirty="0" smtClean="0"/>
              <a:t>Qualcomm Scorpion/Krait</a:t>
            </a:r>
          </a:p>
          <a:p>
            <a:pPr lvl="2"/>
            <a:r>
              <a:rPr lang="en-US" dirty="0" smtClean="0"/>
              <a:t>NVIDIA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408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Constraints of Mobile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Energy</a:t>
            </a:r>
          </a:p>
          <a:p>
            <a:pPr lvl="1"/>
            <a:r>
              <a:rPr lang="en-US" dirty="0" smtClean="0"/>
              <a:t>Cell phone battery capacity of 5-7 </a:t>
            </a:r>
            <a:r>
              <a:rPr lang="en-US" dirty="0" err="1" smtClean="0"/>
              <a:t>Wh</a:t>
            </a:r>
            <a:r>
              <a:rPr lang="en-US" dirty="0"/>
              <a:t> </a:t>
            </a:r>
            <a:r>
              <a:rPr lang="en-US" dirty="0" smtClean="0"/>
              <a:t>(tablets 20-40 </a:t>
            </a:r>
            <a:r>
              <a:rPr lang="en-US" dirty="0" err="1" smtClean="0"/>
              <a:t>Wh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How much energy can our chips consume?</a:t>
            </a:r>
          </a:p>
          <a:p>
            <a:r>
              <a:rPr lang="en-US" dirty="0" smtClean="0"/>
              <a:t>Area</a:t>
            </a:r>
          </a:p>
          <a:p>
            <a:pPr lvl="1"/>
            <a:r>
              <a:rPr lang="en-US" dirty="0" smtClean="0"/>
              <a:t>PCB size constraints</a:t>
            </a:r>
          </a:p>
          <a:p>
            <a:pPr lvl="1"/>
            <a:r>
              <a:rPr lang="en-US" dirty="0" smtClean="0"/>
              <a:t>Cooling constraints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396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Energy </a:t>
            </a:r>
            <a:r>
              <a:rPr lang="en-US" dirty="0" smtClean="0"/>
              <a:t>Numbers</a:t>
            </a:r>
            <a:endParaRPr lang="en-US" dirty="0"/>
          </a:p>
        </p:txBody>
      </p:sp>
      <p:pic>
        <p:nvPicPr>
          <p:cNvPr id="4" name="Picture 3" descr="Screen shot 2012-04-11 at 12.54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4198938"/>
            <a:ext cx="7366000" cy="2070100"/>
          </a:xfrm>
          <a:prstGeom prst="rect">
            <a:avLst/>
          </a:prstGeom>
        </p:spPr>
      </p:pic>
      <p:pic>
        <p:nvPicPr>
          <p:cNvPr id="5" name="Picture 4" descr="Screen shot 2012-04-11 at 12.55.1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800" y="1417638"/>
            <a:ext cx="7315200" cy="2781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38337" y="6409900"/>
            <a:ext cx="2658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from </a:t>
            </a:r>
            <a:r>
              <a:rPr lang="en-US" sz="1200" dirty="0" err="1" smtClean="0">
                <a:hlinkClick r:id="rId4"/>
              </a:rPr>
              <a:t>AnandTech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90900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Contributors to Switching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Off-chip Interconnect (to DRAM)</a:t>
            </a:r>
          </a:p>
          <a:p>
            <a:pPr lvl="1"/>
            <a:r>
              <a:rPr lang="en-US" dirty="0" smtClean="0"/>
              <a:t>Bandwidth is </a:t>
            </a:r>
            <a:r>
              <a:rPr lang="en-US" dirty="0" smtClean="0"/>
              <a:t>expensive </a:t>
            </a:r>
          </a:p>
          <a:p>
            <a:pPr lvl="1"/>
            <a:r>
              <a:rPr lang="en-US" dirty="0" smtClean="0"/>
              <a:t>Minimize </a:t>
            </a:r>
            <a:r>
              <a:rPr lang="en-US" dirty="0" smtClean="0"/>
              <a:t>reasons to fire up memory bus</a:t>
            </a:r>
          </a:p>
          <a:p>
            <a:r>
              <a:rPr lang="en-US" dirty="0" smtClean="0"/>
              <a:t>High frequencies</a:t>
            </a:r>
          </a:p>
          <a:p>
            <a:pPr lvl="1"/>
            <a:r>
              <a:rPr lang="en-US" dirty="0" smtClean="0"/>
              <a:t>Requires increased voltages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26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964</Words>
  <Application>Microsoft Macintosh PowerPoint</Application>
  <PresentationFormat>On-screen Show (4:3)</PresentationFormat>
  <Paragraphs>191</Paragraphs>
  <Slides>23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Mobile GPUs</vt:lpstr>
      <vt:lpstr>Agenda</vt:lpstr>
      <vt:lpstr>What is an SoC?</vt:lpstr>
      <vt:lpstr>What is an SoC?</vt:lpstr>
      <vt:lpstr>Block Diagram of TI OMAP 4470</vt:lpstr>
      <vt:lpstr>Brief Discussion of ARM</vt:lpstr>
      <vt:lpstr>The Constraints of Mobile</vt:lpstr>
      <vt:lpstr>Some Energy Numbers</vt:lpstr>
      <vt:lpstr>Some Contributors to Switching Energy</vt:lpstr>
      <vt:lpstr>Some Theoretical Performance Numbers</vt:lpstr>
      <vt:lpstr>GeForce GPU in NVIDIA Tegra 2</vt:lpstr>
      <vt:lpstr>Tegra 2 Mobile GeForce</vt:lpstr>
      <vt:lpstr>NVIDIA Tegra 3 (Kal-El)</vt:lpstr>
      <vt:lpstr>PowerVR SGX</vt:lpstr>
      <vt:lpstr>PowerVR SGX Series5XT</vt:lpstr>
      <vt:lpstr>Summarizing PowerVR SGX Series5XT</vt:lpstr>
      <vt:lpstr>Mobile GPU Families</vt:lpstr>
      <vt:lpstr>Demands for Mobile</vt:lpstr>
      <vt:lpstr>Case Study: the new iPad</vt:lpstr>
      <vt:lpstr>iPad Gaming Performance</vt:lpstr>
      <vt:lpstr>Apple A5X Die Shot</vt:lpstr>
      <vt:lpstr>Apple iPad Statistics</vt:lpstr>
      <vt:lpstr>What will the future bring?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GPUs</dc:title>
  <dc:creator>Varun Sampath</dc:creator>
  <cp:lastModifiedBy>Varun Sampath</cp:lastModifiedBy>
  <cp:revision>162</cp:revision>
  <dcterms:created xsi:type="dcterms:W3CDTF">2012-04-06T19:18:26Z</dcterms:created>
  <dcterms:modified xsi:type="dcterms:W3CDTF">2012-04-11T06:05:07Z</dcterms:modified>
</cp:coreProperties>
</file>