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30"/>
  </p:notesMasterIdLst>
  <p:handoutMasterIdLst>
    <p:handoutMasterId r:id="rId31"/>
  </p:handoutMasterIdLst>
  <p:sldIdLst>
    <p:sldId id="256" r:id="rId2"/>
    <p:sldId id="347" r:id="rId3"/>
    <p:sldId id="361" r:id="rId4"/>
    <p:sldId id="348" r:id="rId5"/>
    <p:sldId id="349" r:id="rId6"/>
    <p:sldId id="350" r:id="rId7"/>
    <p:sldId id="351" r:id="rId8"/>
    <p:sldId id="352" r:id="rId9"/>
    <p:sldId id="353" r:id="rId10"/>
    <p:sldId id="354" r:id="rId11"/>
    <p:sldId id="355" r:id="rId12"/>
    <p:sldId id="356" r:id="rId13"/>
    <p:sldId id="359" r:id="rId14"/>
    <p:sldId id="360" r:id="rId15"/>
    <p:sldId id="358" r:id="rId16"/>
    <p:sldId id="366" r:id="rId17"/>
    <p:sldId id="364" r:id="rId18"/>
    <p:sldId id="365" r:id="rId19"/>
    <p:sldId id="369" r:id="rId20"/>
    <p:sldId id="367" r:id="rId21"/>
    <p:sldId id="368" r:id="rId22"/>
    <p:sldId id="370" r:id="rId23"/>
    <p:sldId id="371" r:id="rId24"/>
    <p:sldId id="372" r:id="rId25"/>
    <p:sldId id="373" r:id="rId26"/>
    <p:sldId id="374" r:id="rId27"/>
    <p:sldId id="375" r:id="rId28"/>
    <p:sldId id="363" r:id="rId29"/>
  </p:sldIdLst>
  <p:sldSz cx="9144000" cy="6858000" type="screen4x3"/>
  <p:notesSz cx="9601200" cy="7315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CC0099"/>
    <a:srgbClr val="00B0F0"/>
    <a:srgbClr val="A6A6A6"/>
    <a:srgbClr val="FFFF66"/>
    <a:srgbClr val="CC3300"/>
    <a:srgbClr val="FF9933"/>
    <a:srgbClr val="FF33CC"/>
    <a:srgbClr val="66FF33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06" autoAdjust="0"/>
    <p:restoredTop sz="84005" autoAdjust="0"/>
  </p:normalViewPr>
  <p:slideViewPr>
    <p:cSldViewPr>
      <p:cViewPr>
        <p:scale>
          <a:sx n="101" d="100"/>
          <a:sy n="101" d="100"/>
        </p:scale>
        <p:origin x="-246" y="3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937" cy="365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/>
            </a:lvl1pPr>
          </a:lstStyle>
          <a:p>
            <a:endParaRPr lang="en-US"/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38180" y="0"/>
            <a:ext cx="4160937" cy="365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/>
            </a:lvl1pPr>
          </a:lstStyle>
          <a:p>
            <a:endParaRPr lang="en-US"/>
          </a:p>
        </p:txBody>
      </p:sp>
      <p:sp>
        <p:nvSpPr>
          <p:cNvPr id="156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48715"/>
            <a:ext cx="4160937" cy="365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/>
            </a:lvl1pPr>
          </a:lstStyle>
          <a:p>
            <a:endParaRPr lang="en-US"/>
          </a:p>
        </p:txBody>
      </p:sp>
      <p:sp>
        <p:nvSpPr>
          <p:cNvPr id="156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38180" y="6948715"/>
            <a:ext cx="4160937" cy="365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/>
            </a:lvl1pPr>
          </a:lstStyle>
          <a:p>
            <a:fld id="{5DA32154-D5D3-49CA-8919-ED1817062EB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703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937" cy="365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/>
            </a:lvl1pPr>
          </a:lstStyle>
          <a:p>
            <a:endParaRPr lang="en-US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38180" y="0"/>
            <a:ext cx="4160937" cy="365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/>
            </a:lvl1pPr>
          </a:lstStyle>
          <a:p>
            <a:endParaRPr lang="en-US"/>
          </a:p>
        </p:txBody>
      </p:sp>
      <p:sp>
        <p:nvSpPr>
          <p:cNvPr id="880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1800" y="549275"/>
            <a:ext cx="3657600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80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0538" y="3474963"/>
            <a:ext cx="7680127" cy="3291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80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48715"/>
            <a:ext cx="4160937" cy="365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/>
            </a:lvl1pPr>
          </a:lstStyle>
          <a:p>
            <a:endParaRPr lang="en-US"/>
          </a:p>
        </p:txBody>
      </p:sp>
      <p:sp>
        <p:nvSpPr>
          <p:cNvPr id="880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38180" y="6948715"/>
            <a:ext cx="4160937" cy="365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/>
            </a:lvl1pPr>
          </a:lstStyle>
          <a:p>
            <a:fld id="{077CF80A-7368-494B-B045-ED5395A94CB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5011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 all GPUs/drivers</a:t>
            </a:r>
            <a:r>
              <a:rPr lang="en-US" baseline="0" dirty="0" smtClean="0"/>
              <a:t> can transfer and render at the same time.  Recent </a:t>
            </a:r>
            <a:r>
              <a:rPr lang="en-US" baseline="0" dirty="0" err="1" smtClean="0"/>
              <a:t>Quadro</a:t>
            </a:r>
            <a:r>
              <a:rPr lang="en-US" baseline="0" dirty="0" smtClean="0"/>
              <a:t> cards and transfer textures and render at the same time using two separate threads.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Depending on the usage hint, the data might not leave pinned memory.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CF80A-7368-494B-B045-ED5395A94CB9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9951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Since the pointer is valid until </a:t>
            </a:r>
            <a:r>
              <a:rPr lang="en-US" dirty="0" err="1" smtClean="0"/>
              <a:t>glUnmapBuffer</a:t>
            </a:r>
            <a:r>
              <a:rPr lang="en-US" dirty="0" smtClean="0"/>
              <a:t> is called, it can be accessed in a worker thread.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CF80A-7368-494B-B045-ED5395A94CB9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3155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Intel Core i5 760 and an NVIDIA GeForce GTX 470 with PCI-e 2.0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CF80A-7368-494B-B045-ED5395A94CB9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3192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Inconsistent performance across vendors.  NVIDIA appears to still synchronize.  Not recommended.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CF80A-7368-494B-B045-ED5395A94CB9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1924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CF80A-7368-494B-B045-ED5395A94CB9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1924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CF80A-7368-494B-B045-ED5395A94CB9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192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60" name="Group 2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39938" name="Rectangle 2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9942" name="Rectangle 6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sz="2400">
                <a:latin typeface="Times New Roman" pitchFamily="18" charset="0"/>
              </a:endParaRPr>
            </a:p>
          </p:txBody>
        </p:sp>
        <p:grpSp>
          <p:nvGrpSpPr>
            <p:cNvPr id="39958" name="Group 22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39943" name="Rectangle 7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39944" name="Rectangle 8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39945" name="Rectangle 9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39946" name="Rectangle 10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39947" name="Rectangle 11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39948" name="Rectangle 12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39949" name="Rectangle 13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39950" name="Rectangle 14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39951" name="Rectangle 15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39952" name="Rectangle 16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39939" name="Rectangle 3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51C2117-5E01-4D5F-851D-FBBFF199E93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9953" name="Rectangle 17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9954" name="Rectangle 18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EE17D74-E82D-4944-8D32-A57669F312E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821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B7285A2-8232-4F13-BC2A-58A29B510B1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1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48D3C82-491F-4F02-A89C-B40ED79CC88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604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C72C570-AD5C-43F6-B650-9A25EFDF729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872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F755EB3-214F-41CB-8AC1-28C1B3C77FB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40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A8FE5B2-0E7A-4F03-A0A4-74DF57191F7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088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1FD4BFB-3211-4503-92AD-E45A8DAC040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57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2E5AA19-44CB-445D-9F06-B8698D97E25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877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465DB09-0BB3-4C6A-BE9D-8B5ED54745A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023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F904275-1EF4-4F06-A43A-5591606EEC3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269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itchFamily="34" charset="0"/>
              </a:defRPr>
            </a:lvl1pPr>
          </a:lstStyle>
          <a:p>
            <a:fld id="{4A7E55A4-E05A-4446-958F-1C32F51CFE4E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38947" name="Group 35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38917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8918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8919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38920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38921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38922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38923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8924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38925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chemeClr val="accent2"/>
                </a:solidFill>
              </a:endParaRPr>
            </a:p>
          </p:txBody>
        </p:sp>
      </p:grpSp>
      <p:sp>
        <p:nvSpPr>
          <p:cNvPr id="38926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892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8929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openglinsights.com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vision.ee.ethz.ch/~pmueller/wiki/CityEngine/PaperBuildings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362200" y="1828800"/>
            <a:ext cx="6858000" cy="2209800"/>
          </a:xfrm>
        </p:spPr>
        <p:txBody>
          <a:bodyPr/>
          <a:lstStyle/>
          <a:p>
            <a:r>
              <a:rPr lang="en-US" sz="4600" dirty="0" smtClean="0"/>
              <a:t>OpenGL Buffer Transfers</a:t>
            </a:r>
            <a:endParaRPr lang="en-US" sz="4600" dirty="0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Patrick Cozzi</a:t>
            </a:r>
          </a:p>
          <a:p>
            <a:pPr>
              <a:lnSpc>
                <a:spcPct val="90000"/>
              </a:lnSpc>
            </a:pPr>
            <a:r>
              <a:rPr lang="en-US" dirty="0"/>
              <a:t>University of Pennsylvania</a:t>
            </a:r>
          </a:p>
          <a:p>
            <a:pPr>
              <a:lnSpc>
                <a:spcPct val="90000"/>
              </a:lnSpc>
            </a:pPr>
            <a:r>
              <a:rPr lang="en-US" dirty="0"/>
              <a:t>CIS 565 - Spring </a:t>
            </a:r>
            <a:r>
              <a:rPr lang="en-US" dirty="0" smtClean="0"/>
              <a:t>2012</a:t>
            </a:r>
            <a:endParaRPr lang="en-US" dirty="0"/>
          </a:p>
        </p:txBody>
      </p:sp>
      <p:pic>
        <p:nvPicPr>
          <p:cNvPr id="6" name="Picture 4" descr="C:\Data\Penn\565\2012 Spring\html\images\bann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413" y="0"/>
            <a:ext cx="60975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2"/>
          <p:cNvSpPr>
            <a:spLocks noChangeArrowheads="1"/>
          </p:cNvSpPr>
          <p:nvPr/>
        </p:nvSpPr>
        <p:spPr bwMode="auto">
          <a:xfrm>
            <a:off x="457200" y="4343400"/>
            <a:ext cx="85344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485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Buffer Objects</a:t>
            </a:r>
          </a:p>
        </p:txBody>
      </p:sp>
      <p:sp>
        <p:nvSpPr>
          <p:cNvPr id="334852" name="Rectangle 4"/>
          <p:cNvSpPr>
            <a:spLocks noChangeArrowheads="1"/>
          </p:cNvSpPr>
          <p:nvPr/>
        </p:nvSpPr>
        <p:spPr bwMode="auto">
          <a:xfrm>
            <a:off x="457200" y="2590800"/>
            <a:ext cx="86868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400">
                <a:solidFill>
                  <a:srgbClr val="0000FF"/>
                </a:solidFill>
                <a:latin typeface="Courier New" pitchFamily="49" charset="0"/>
              </a:rPr>
              <a:t>GLuint</a:t>
            </a:r>
            <a:r>
              <a:rPr lang="en-US" sz="1400">
                <a:latin typeface="Courier New" pitchFamily="49" charset="0"/>
              </a:rPr>
              <a:t> vbo;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400">
                <a:solidFill>
                  <a:srgbClr val="0000FF"/>
                </a:solidFill>
                <a:latin typeface="Courier New" pitchFamily="49" charset="0"/>
              </a:rPr>
              <a:t>GLfloat</a:t>
            </a:r>
            <a:r>
              <a:rPr lang="en-US" sz="1400">
                <a:latin typeface="Courier New" pitchFamily="49" charset="0"/>
              </a:rPr>
              <a:t>* vertices = </a:t>
            </a:r>
            <a:r>
              <a:rPr lang="en-US" sz="1400">
                <a:solidFill>
                  <a:srgbClr val="0000FF"/>
                </a:solidFill>
                <a:latin typeface="Courier New" pitchFamily="49" charset="0"/>
              </a:rPr>
              <a:t>new</a:t>
            </a:r>
            <a:r>
              <a:rPr lang="en-US" sz="1400">
                <a:latin typeface="Courier New" pitchFamily="49" charset="0"/>
              </a:rPr>
              <a:t> </a:t>
            </a:r>
            <a:r>
              <a:rPr lang="en-US" sz="1400">
                <a:solidFill>
                  <a:srgbClr val="0000FF"/>
                </a:solidFill>
                <a:latin typeface="Courier New" pitchFamily="49" charset="0"/>
              </a:rPr>
              <a:t>GLfloat</a:t>
            </a:r>
            <a:r>
              <a:rPr lang="en-US" sz="1400">
                <a:latin typeface="Courier New" pitchFamily="49" charset="0"/>
              </a:rPr>
              <a:t>[3 * numberOfVertices];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US" sz="1400">
              <a:latin typeface="Courier New" pitchFamily="49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400">
                <a:solidFill>
                  <a:srgbClr val="CC0066"/>
                </a:solidFill>
                <a:latin typeface="Courier New" pitchFamily="49" charset="0"/>
              </a:rPr>
              <a:t>glGenBuffers</a:t>
            </a:r>
            <a:r>
              <a:rPr lang="en-US" sz="1400">
                <a:latin typeface="Courier New" pitchFamily="49" charset="0"/>
              </a:rPr>
              <a:t>(1, &amp;vbo);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US" sz="1400">
              <a:latin typeface="Courier New" pitchFamily="49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400">
                <a:solidFill>
                  <a:srgbClr val="CC0066"/>
                </a:solidFill>
                <a:latin typeface="Courier New" pitchFamily="49" charset="0"/>
              </a:rPr>
              <a:t>glBindBuffer</a:t>
            </a:r>
            <a:r>
              <a:rPr lang="en-US" sz="1400">
                <a:latin typeface="Courier New" pitchFamily="49" charset="0"/>
              </a:rPr>
              <a:t>(GL_ARRAY_BUFFER_ARB, vbo);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US" sz="1400">
              <a:latin typeface="Courier New" pitchFamily="49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400">
                <a:solidFill>
                  <a:srgbClr val="CC0066"/>
                </a:solidFill>
                <a:latin typeface="Courier New" pitchFamily="49" charset="0"/>
              </a:rPr>
              <a:t>glBufferData</a:t>
            </a:r>
            <a:r>
              <a:rPr lang="en-US" sz="1400">
                <a:latin typeface="Courier New" pitchFamily="49" charset="0"/>
              </a:rPr>
              <a:t>(GL_ARRAY_BUFFER_ARB, numberOfBytes, vertices, GL_STATIC_DRAW_ARB);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400">
                <a:solidFill>
                  <a:srgbClr val="009900"/>
                </a:solidFill>
                <a:latin typeface="Courier New" pitchFamily="49" charset="0"/>
              </a:rPr>
              <a:t>// Also check out glBufferSubData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US" sz="1400">
              <a:latin typeface="Courier New" pitchFamily="49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400">
                <a:solidFill>
                  <a:srgbClr val="0000FF"/>
                </a:solidFill>
                <a:latin typeface="Courier New" pitchFamily="49" charset="0"/>
              </a:rPr>
              <a:t>delete</a:t>
            </a:r>
            <a:r>
              <a:rPr lang="en-US" sz="1400">
                <a:latin typeface="Courier New" pitchFamily="49" charset="0"/>
              </a:rPr>
              <a:t> [] vertices;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US" sz="1400">
              <a:latin typeface="Courier New" pitchFamily="49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400">
                <a:solidFill>
                  <a:srgbClr val="CC0066"/>
                </a:solidFill>
                <a:latin typeface="Courier New" pitchFamily="49" charset="0"/>
              </a:rPr>
              <a:t>glDeleteBuffers</a:t>
            </a:r>
            <a:r>
              <a:rPr lang="en-US" sz="1400">
                <a:latin typeface="Courier New" pitchFamily="49" charset="0"/>
              </a:rPr>
              <a:t>(1, &amp;vbo);	</a:t>
            </a:r>
          </a:p>
        </p:txBody>
      </p:sp>
      <p:sp>
        <p:nvSpPr>
          <p:cNvPr id="334854" name="Text Box 6"/>
          <p:cNvSpPr txBox="1">
            <a:spLocks noChangeArrowheads="1"/>
          </p:cNvSpPr>
          <p:nvPr/>
        </p:nvSpPr>
        <p:spPr bwMode="auto">
          <a:xfrm>
            <a:off x="3505200" y="5551488"/>
            <a:ext cx="5486400" cy="650875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srgbClr val="CC3300"/>
                </a:solidFill>
              </a:rPr>
              <a:t>Copy from application to driver-controlled memory.  </a:t>
            </a:r>
            <a:r>
              <a:rPr lang="en-US">
                <a:solidFill>
                  <a:srgbClr val="CC3300"/>
                </a:solidFill>
                <a:latin typeface="Courier New" pitchFamily="49" charset="0"/>
              </a:rPr>
              <a:t>GL_STATIC_DRAW</a:t>
            </a:r>
            <a:r>
              <a:rPr lang="en-US">
                <a:solidFill>
                  <a:srgbClr val="CC3300"/>
                </a:solidFill>
              </a:rPr>
              <a:t> should imply video memory.</a:t>
            </a:r>
          </a:p>
        </p:txBody>
      </p:sp>
      <p:sp>
        <p:nvSpPr>
          <p:cNvPr id="334855" name="Line 7"/>
          <p:cNvSpPr>
            <a:spLocks noChangeShapeType="1"/>
          </p:cNvSpPr>
          <p:nvPr/>
        </p:nvSpPr>
        <p:spPr bwMode="auto">
          <a:xfrm flipH="1" flipV="1">
            <a:off x="4267200" y="4876800"/>
            <a:ext cx="0" cy="669925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87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ChangeArrowheads="1"/>
          </p:cNvSpPr>
          <p:nvPr/>
        </p:nvSpPr>
        <p:spPr bwMode="auto">
          <a:xfrm>
            <a:off x="2362200" y="4648200"/>
            <a:ext cx="1752600" cy="304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099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Buffer Objects</a:t>
            </a:r>
          </a:p>
        </p:txBody>
      </p:sp>
      <p:sp>
        <p:nvSpPr>
          <p:cNvPr id="340996" name="Rectangle 4"/>
          <p:cNvSpPr>
            <a:spLocks noChangeArrowheads="1"/>
          </p:cNvSpPr>
          <p:nvPr/>
        </p:nvSpPr>
        <p:spPr bwMode="auto">
          <a:xfrm>
            <a:off x="457200" y="2590800"/>
            <a:ext cx="86868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400">
                <a:solidFill>
                  <a:srgbClr val="0000FF"/>
                </a:solidFill>
                <a:latin typeface="Courier New" pitchFamily="49" charset="0"/>
              </a:rPr>
              <a:t>GLuint</a:t>
            </a:r>
            <a:r>
              <a:rPr lang="en-US" sz="1400">
                <a:latin typeface="Courier New" pitchFamily="49" charset="0"/>
              </a:rPr>
              <a:t> vbo;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400">
                <a:solidFill>
                  <a:srgbClr val="0000FF"/>
                </a:solidFill>
                <a:latin typeface="Courier New" pitchFamily="49" charset="0"/>
              </a:rPr>
              <a:t>GLfloat</a:t>
            </a:r>
            <a:r>
              <a:rPr lang="en-US" sz="1400">
                <a:latin typeface="Courier New" pitchFamily="49" charset="0"/>
              </a:rPr>
              <a:t>* vertices = </a:t>
            </a:r>
            <a:r>
              <a:rPr lang="en-US" sz="1400">
                <a:solidFill>
                  <a:srgbClr val="0000FF"/>
                </a:solidFill>
                <a:latin typeface="Courier New" pitchFamily="49" charset="0"/>
              </a:rPr>
              <a:t>new</a:t>
            </a:r>
            <a:r>
              <a:rPr lang="en-US" sz="1400">
                <a:latin typeface="Courier New" pitchFamily="49" charset="0"/>
              </a:rPr>
              <a:t> </a:t>
            </a:r>
            <a:r>
              <a:rPr lang="en-US" sz="1400">
                <a:solidFill>
                  <a:srgbClr val="0000FF"/>
                </a:solidFill>
                <a:latin typeface="Courier New" pitchFamily="49" charset="0"/>
              </a:rPr>
              <a:t>GLfloat</a:t>
            </a:r>
            <a:r>
              <a:rPr lang="en-US" sz="1400">
                <a:latin typeface="Courier New" pitchFamily="49" charset="0"/>
              </a:rPr>
              <a:t>[3 * numberOfVertices];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US" sz="1400">
              <a:latin typeface="Courier New" pitchFamily="49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400">
                <a:solidFill>
                  <a:srgbClr val="CC0066"/>
                </a:solidFill>
                <a:latin typeface="Courier New" pitchFamily="49" charset="0"/>
              </a:rPr>
              <a:t>glGenBuffers</a:t>
            </a:r>
            <a:r>
              <a:rPr lang="en-US" sz="1400">
                <a:latin typeface="Courier New" pitchFamily="49" charset="0"/>
              </a:rPr>
              <a:t>(1, &amp;vbo);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US" sz="1400">
              <a:latin typeface="Courier New" pitchFamily="49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400">
                <a:solidFill>
                  <a:srgbClr val="CC0066"/>
                </a:solidFill>
                <a:latin typeface="Courier New" pitchFamily="49" charset="0"/>
              </a:rPr>
              <a:t>glBindBuffer</a:t>
            </a:r>
            <a:r>
              <a:rPr lang="en-US" sz="1400">
                <a:latin typeface="Courier New" pitchFamily="49" charset="0"/>
              </a:rPr>
              <a:t>(GL_ARRAY_BUFFER_ARB, vbo);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US" sz="1400">
              <a:latin typeface="Courier New" pitchFamily="49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400">
                <a:solidFill>
                  <a:srgbClr val="CC0066"/>
                </a:solidFill>
                <a:latin typeface="Courier New" pitchFamily="49" charset="0"/>
              </a:rPr>
              <a:t>glBufferData</a:t>
            </a:r>
            <a:r>
              <a:rPr lang="en-US" sz="1400">
                <a:latin typeface="Courier New" pitchFamily="49" charset="0"/>
              </a:rPr>
              <a:t>(GL_ARRAY_BUFFER_ARB, numberOfBytes, vertices, GL_STATIC_DRAW_ARB);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400">
                <a:solidFill>
                  <a:srgbClr val="009900"/>
                </a:solidFill>
                <a:latin typeface="Courier New" pitchFamily="49" charset="0"/>
              </a:rPr>
              <a:t>// Also check out glBufferSubData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US" sz="1400">
              <a:latin typeface="Courier New" pitchFamily="49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400">
                <a:solidFill>
                  <a:srgbClr val="0000FF"/>
                </a:solidFill>
                <a:latin typeface="Courier New" pitchFamily="49" charset="0"/>
              </a:rPr>
              <a:t>delete</a:t>
            </a:r>
            <a:r>
              <a:rPr lang="en-US" sz="1400">
                <a:latin typeface="Courier New" pitchFamily="49" charset="0"/>
              </a:rPr>
              <a:t> [] vertices;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US" sz="1400">
              <a:latin typeface="Courier New" pitchFamily="49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400">
                <a:solidFill>
                  <a:srgbClr val="CC0066"/>
                </a:solidFill>
                <a:latin typeface="Courier New" pitchFamily="49" charset="0"/>
              </a:rPr>
              <a:t>glDeleteBuffers</a:t>
            </a:r>
            <a:r>
              <a:rPr lang="en-US" sz="1400">
                <a:latin typeface="Courier New" pitchFamily="49" charset="0"/>
              </a:rPr>
              <a:t>(1, &amp;vbo);	</a:t>
            </a:r>
          </a:p>
        </p:txBody>
      </p:sp>
      <p:sp>
        <p:nvSpPr>
          <p:cNvPr id="34099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343400" y="5486400"/>
            <a:ext cx="4800600" cy="1219200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rgbClr val="CC33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2200"/>
              <a:t>Does </a:t>
            </a:r>
            <a:r>
              <a:rPr lang="en-US" sz="2200">
                <a:latin typeface="Courier New" pitchFamily="49" charset="0"/>
              </a:rPr>
              <a:t>glBufferData</a:t>
            </a:r>
            <a:r>
              <a:rPr lang="en-US" sz="2200"/>
              <a:t> block?</a:t>
            </a:r>
          </a:p>
          <a:p>
            <a:r>
              <a:rPr lang="en-US" sz="2200"/>
              <a:t>Does </a:t>
            </a:r>
            <a:r>
              <a:rPr lang="en-US" sz="2200">
                <a:latin typeface="Courier New" pitchFamily="49" charset="0"/>
              </a:rPr>
              <a:t>glBufferSubData</a:t>
            </a:r>
            <a:r>
              <a:rPr lang="en-US" sz="2200"/>
              <a:t> block?</a:t>
            </a:r>
          </a:p>
        </p:txBody>
      </p:sp>
    </p:spTree>
    <p:extLst>
      <p:ext uri="{BB962C8B-B14F-4D97-AF65-F5344CB8AC3E}">
        <p14:creationId xmlns:p14="http://schemas.microsoft.com/office/powerpoint/2010/main" val="1883945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099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Buffer Objects</a:t>
            </a:r>
          </a:p>
        </p:txBody>
      </p:sp>
      <p:sp>
        <p:nvSpPr>
          <p:cNvPr id="330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Usage Hint</a:t>
            </a:r>
          </a:p>
          <a:p>
            <a:pPr lvl="1"/>
            <a:r>
              <a:rPr lang="en-US" i="1" dirty="0">
                <a:solidFill>
                  <a:srgbClr val="CC3300"/>
                </a:solidFill>
              </a:rPr>
              <a:t>Static</a:t>
            </a:r>
            <a:r>
              <a:rPr lang="en-US" dirty="0"/>
              <a:t>:  1-to-n update-to-draw ratio</a:t>
            </a:r>
          </a:p>
          <a:p>
            <a:pPr lvl="1"/>
            <a:r>
              <a:rPr lang="en-US" i="1" dirty="0">
                <a:solidFill>
                  <a:srgbClr val="CC3300"/>
                </a:solidFill>
              </a:rPr>
              <a:t>Dynamic</a:t>
            </a:r>
            <a:r>
              <a:rPr lang="en-US" dirty="0"/>
              <a:t>:  n-to-m update to draw (n &lt; m)</a:t>
            </a:r>
          </a:p>
          <a:p>
            <a:pPr lvl="1"/>
            <a:r>
              <a:rPr lang="en-US" i="1" dirty="0">
                <a:solidFill>
                  <a:srgbClr val="CC3300"/>
                </a:solidFill>
              </a:rPr>
              <a:t>Stream</a:t>
            </a:r>
            <a:r>
              <a:rPr lang="en-US" dirty="0"/>
              <a:t>:  1-to-1 update to draw</a:t>
            </a:r>
          </a:p>
          <a:p>
            <a:r>
              <a:rPr lang="en-US" dirty="0"/>
              <a:t>It’s a hint.  Do drivers take it into consideration</a:t>
            </a:r>
            <a:r>
              <a:rPr lang="en-US" dirty="0" smtClean="0"/>
              <a:t>?</a:t>
            </a:r>
          </a:p>
          <a:p>
            <a:pPr lvl="1"/>
            <a:r>
              <a:rPr lang="en-US" dirty="0" err="1" smtClean="0"/>
              <a:t>GL_ARB_debug_output</a:t>
            </a:r>
            <a:r>
              <a:rPr lang="en-US" dirty="0" smtClean="0"/>
              <a:t> tells us where the buffer is stored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914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Layouts</a:t>
            </a:r>
            <a:endParaRPr lang="en-US" dirty="0"/>
          </a:p>
        </p:txBody>
      </p:sp>
      <p:sp>
        <p:nvSpPr>
          <p:cNvPr id="321540" name="Text Box 4"/>
          <p:cNvSpPr txBox="1">
            <a:spLocks noChangeArrowheads="1"/>
          </p:cNvSpPr>
          <p:nvPr/>
        </p:nvSpPr>
        <p:spPr bwMode="auto">
          <a:xfrm>
            <a:off x="0" y="6553200"/>
            <a:ext cx="91440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200" dirty="0"/>
              <a:t>Images </a:t>
            </a:r>
            <a:r>
              <a:rPr lang="en-US" sz="1200" dirty="0" smtClean="0"/>
              <a:t>from </a:t>
            </a:r>
            <a:r>
              <a:rPr lang="en-US" sz="1200" dirty="0"/>
              <a:t>www.virtualglobebook.com </a:t>
            </a:r>
          </a:p>
        </p:txBody>
      </p:sp>
      <p:pic>
        <p:nvPicPr>
          <p:cNvPr id="32154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367213"/>
            <a:ext cx="8001000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154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638800"/>
            <a:ext cx="7696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21578" name="Group 42"/>
          <p:cNvGraphicFramePr>
            <a:graphicFrameLocks noGrp="1"/>
          </p:cNvGraphicFramePr>
          <p:nvPr/>
        </p:nvGraphicFramePr>
        <p:xfrm>
          <a:off x="152400" y="1803400"/>
          <a:ext cx="5181600" cy="2025968"/>
        </p:xfrm>
        <a:graphic>
          <a:graphicData uri="http://schemas.openxmlformats.org/drawingml/2006/table">
            <a:tbl>
              <a:tblPr/>
              <a:tblGrid>
                <a:gridCol w="5181600"/>
              </a:tblGrid>
              <a:tr h="315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Separate Buffers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  <a:tr h="1690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21555" name="Picture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09800"/>
            <a:ext cx="5029200" cy="151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21588" name="Group 52"/>
          <p:cNvGraphicFramePr>
            <a:graphicFrameLocks noGrp="1"/>
          </p:cNvGraphicFramePr>
          <p:nvPr/>
        </p:nvGraphicFramePr>
        <p:xfrm>
          <a:off x="152400" y="3962400"/>
          <a:ext cx="8153400" cy="1079818"/>
        </p:xfrm>
        <a:graphic>
          <a:graphicData uri="http://schemas.openxmlformats.org/drawingml/2006/table">
            <a:tbl>
              <a:tblPr/>
              <a:tblGrid>
                <a:gridCol w="8153400"/>
              </a:tblGrid>
              <a:tr h="201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Non-interleaved Buffer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  <a:tr h="744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21597" name="Group 61"/>
          <p:cNvGraphicFramePr>
            <a:graphicFrameLocks noGrp="1"/>
          </p:cNvGraphicFramePr>
          <p:nvPr/>
        </p:nvGraphicFramePr>
        <p:xfrm>
          <a:off x="152400" y="5245100"/>
          <a:ext cx="8153400" cy="975043"/>
        </p:xfrm>
        <a:graphic>
          <a:graphicData uri="http://schemas.openxmlformats.org/drawingml/2006/table">
            <a:tbl>
              <a:tblPr/>
              <a:tblGrid>
                <a:gridCol w="8153400"/>
              </a:tblGrid>
              <a:tr h="201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Interleaved Buffer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  <a:tr h="639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91440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Layout  </a:t>
            </a:r>
            <a:r>
              <a:rPr lang="en-US" dirty="0"/>
              <a:t>Tradeoffs</a:t>
            </a:r>
          </a:p>
        </p:txBody>
      </p:sp>
      <p:sp>
        <p:nvSpPr>
          <p:cNvPr id="322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648200"/>
          </a:xfrm>
        </p:spPr>
        <p:txBody>
          <a:bodyPr/>
          <a:lstStyle/>
          <a:p>
            <a:r>
              <a:rPr lang="en-US" sz="2800" dirty="0"/>
              <a:t>Separate Buffers</a:t>
            </a:r>
          </a:p>
          <a:p>
            <a:pPr lvl="1"/>
            <a:r>
              <a:rPr lang="en-US" sz="2400" dirty="0"/>
              <a:t>Flexibility, e.g.:</a:t>
            </a:r>
          </a:p>
          <a:p>
            <a:pPr lvl="2"/>
            <a:r>
              <a:rPr lang="en-US" sz="2000" dirty="0"/>
              <a:t>Combination of static and dynamic buffers</a:t>
            </a:r>
          </a:p>
          <a:p>
            <a:pPr lvl="2"/>
            <a:r>
              <a:rPr lang="en-US" sz="2000" dirty="0"/>
              <a:t>Multiple objects share the same buffer</a:t>
            </a:r>
          </a:p>
          <a:p>
            <a:r>
              <a:rPr lang="en-US" sz="2800" dirty="0"/>
              <a:t>Non-interleaved Buffer</a:t>
            </a:r>
          </a:p>
          <a:p>
            <a:pPr lvl="1"/>
            <a:r>
              <a:rPr lang="en-US" sz="2400" dirty="0"/>
              <a:t>How is the memory coherence?</a:t>
            </a:r>
          </a:p>
          <a:p>
            <a:r>
              <a:rPr lang="en-US" sz="2800" dirty="0"/>
              <a:t>Interleaved Buffer</a:t>
            </a:r>
          </a:p>
          <a:p>
            <a:pPr lvl="1"/>
            <a:r>
              <a:rPr lang="en-US" sz="2400" dirty="0"/>
              <a:t>Faster for static buffers</a:t>
            </a:r>
          </a:p>
          <a:p>
            <a:pPr lvl="2"/>
            <a:r>
              <a:rPr lang="en-US" sz="2000" dirty="0"/>
              <a:t>Proportional to the number of attributes</a:t>
            </a:r>
          </a:p>
          <a:p>
            <a:r>
              <a:rPr lang="en-US" sz="2800" dirty="0"/>
              <a:t>Hybrid?</a:t>
            </a:r>
          </a:p>
        </p:txBody>
      </p:sp>
    </p:spTree>
    <p:extLst>
      <p:ext uri="{BB962C8B-B14F-4D97-AF65-F5344CB8AC3E}">
        <p14:creationId xmlns:p14="http://schemas.microsoft.com/office/powerpoint/2010/main" val="2080026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256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Vertex Throughput Tips</a:t>
            </a:r>
          </a:p>
        </p:txBody>
      </p:sp>
      <p:sp>
        <p:nvSpPr>
          <p:cNvPr id="323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686800" cy="4724400"/>
          </a:xfrm>
        </p:spPr>
        <p:txBody>
          <a:bodyPr/>
          <a:lstStyle/>
          <a:p>
            <a:r>
              <a:rPr lang="en-US" dirty="0"/>
              <a:t>Optimize for the </a:t>
            </a:r>
            <a:r>
              <a:rPr lang="en-US" i="1" dirty="0">
                <a:solidFill>
                  <a:srgbClr val="CC3300"/>
                </a:solidFill>
              </a:rPr>
              <a:t>Vertex </a:t>
            </a:r>
            <a:r>
              <a:rPr lang="en-US" i="1" dirty="0" smtClean="0">
                <a:solidFill>
                  <a:srgbClr val="CC3300"/>
                </a:solidFill>
              </a:rPr>
              <a:t>Cache</a:t>
            </a:r>
            <a:endParaRPr lang="en-US" i="1" dirty="0">
              <a:solidFill>
                <a:srgbClr val="CC3300"/>
              </a:solidFill>
            </a:endParaRPr>
          </a:p>
          <a:p>
            <a:r>
              <a:rPr lang="en-US" dirty="0"/>
              <a:t>Use smaller vertices</a:t>
            </a:r>
          </a:p>
          <a:p>
            <a:pPr lvl="1"/>
            <a:r>
              <a:rPr lang="en-US" dirty="0"/>
              <a:t>Use less precision, e.g.,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</a:rPr>
              <a:t>half</a:t>
            </a:r>
            <a:r>
              <a:rPr lang="en-US" dirty="0"/>
              <a:t> instead of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</a:rPr>
              <a:t>float</a:t>
            </a:r>
          </a:p>
          <a:p>
            <a:pPr lvl="1"/>
            <a:r>
              <a:rPr lang="en-US" dirty="0" smtClean="0"/>
              <a:t>Pack</a:t>
            </a:r>
            <a:r>
              <a:rPr lang="en-US" dirty="0"/>
              <a:t>, then unpack in vertex shader</a:t>
            </a:r>
          </a:p>
          <a:p>
            <a:pPr lvl="1"/>
            <a:r>
              <a:rPr lang="en-US" dirty="0"/>
              <a:t>Derive attributes or components from other attributes</a:t>
            </a:r>
          </a:p>
          <a:p>
            <a:pPr lvl="1"/>
            <a:r>
              <a:rPr lang="en-US" dirty="0"/>
              <a:t>How many components do you need to store a normal?</a:t>
            </a:r>
          </a:p>
        </p:txBody>
      </p:sp>
    </p:spTree>
    <p:extLst>
      <p:ext uri="{BB962C8B-B14F-4D97-AF65-F5344CB8AC3E}">
        <p14:creationId xmlns:p14="http://schemas.microsoft.com/office/powerpoint/2010/main" val="1309741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358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Buffer Objects</a:t>
            </a:r>
          </a:p>
        </p:txBody>
      </p:sp>
      <p:pic>
        <p:nvPicPr>
          <p:cNvPr id="3317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2400300"/>
            <a:ext cx="5572125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1781" name="Text Box 5"/>
          <p:cNvSpPr txBox="1">
            <a:spLocks noChangeArrowheads="1"/>
          </p:cNvSpPr>
          <p:nvPr/>
        </p:nvSpPr>
        <p:spPr bwMode="auto">
          <a:xfrm>
            <a:off x="0" y="6553200"/>
            <a:ext cx="91440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200" dirty="0"/>
              <a:t>Image from http://developer.nvidia.com/object/using_VBOs.html </a:t>
            </a:r>
          </a:p>
        </p:txBody>
      </p:sp>
      <p:grpSp>
        <p:nvGrpSpPr>
          <p:cNvPr id="331784" name="Group 8"/>
          <p:cNvGrpSpPr>
            <a:grpSpLocks/>
          </p:cNvGrpSpPr>
          <p:nvPr/>
        </p:nvGrpSpPr>
        <p:grpSpPr bwMode="auto">
          <a:xfrm>
            <a:off x="762000" y="4495800"/>
            <a:ext cx="4572000" cy="1946275"/>
            <a:chOff x="480" y="2832"/>
            <a:chExt cx="2880" cy="1226"/>
          </a:xfrm>
        </p:grpSpPr>
        <p:sp>
          <p:nvSpPr>
            <p:cNvPr id="331782" name="Text Box 6"/>
            <p:cNvSpPr txBox="1">
              <a:spLocks noChangeArrowheads="1"/>
            </p:cNvSpPr>
            <p:nvPr/>
          </p:nvSpPr>
          <p:spPr bwMode="auto">
            <a:xfrm>
              <a:off x="480" y="3648"/>
              <a:ext cx="2880" cy="410"/>
            </a:xfrm>
            <a:prstGeom prst="rect">
              <a:avLst/>
            </a:prstGeom>
            <a:noFill/>
            <a:ln w="9525">
              <a:solidFill>
                <a:srgbClr val="CC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>
                  <a:solidFill>
                    <a:srgbClr val="CC3300"/>
                  </a:solidFill>
                </a:rPr>
                <a:t>Map a pointer to driver-controlled memory</a:t>
              </a:r>
            </a:p>
            <a:p>
              <a:pPr>
                <a:buFontTx/>
                <a:buChar char="•"/>
              </a:pPr>
              <a:r>
                <a:rPr lang="en-US">
                  <a:solidFill>
                    <a:srgbClr val="CC3300"/>
                  </a:solidFill>
                </a:rPr>
                <a:t> Also map just a subset of the buffer</a:t>
              </a:r>
            </a:p>
          </p:txBody>
        </p:sp>
        <p:sp>
          <p:nvSpPr>
            <p:cNvPr id="331783" name="Line 7"/>
            <p:cNvSpPr>
              <a:spLocks noChangeShapeType="1"/>
            </p:cNvSpPr>
            <p:nvPr/>
          </p:nvSpPr>
          <p:spPr bwMode="auto">
            <a:xfrm flipV="1">
              <a:off x="1920" y="2832"/>
              <a:ext cx="528" cy="806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59566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DMA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4572000"/>
            <a:ext cx="7199313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0" y="6553200"/>
            <a:ext cx="91440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200" dirty="0" smtClean="0"/>
              <a:t>Image from </a:t>
            </a:r>
            <a:r>
              <a:rPr lang="en-US" sz="1200" dirty="0">
                <a:hlinkClick r:id="rId4"/>
              </a:rPr>
              <a:t>http://www.openglinsights.com/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" y="1981200"/>
            <a:ext cx="8229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800" i="1" dirty="0" smtClean="0">
                <a:solidFill>
                  <a:srgbClr val="FF6600"/>
                </a:solidFill>
              </a:rPr>
              <a:t>DMA</a:t>
            </a:r>
            <a:r>
              <a:rPr lang="en-US" sz="2800" dirty="0" smtClean="0"/>
              <a:t> – </a:t>
            </a:r>
            <a:r>
              <a:rPr lang="en-US" sz="2800" i="1" dirty="0" smtClean="0">
                <a:solidFill>
                  <a:srgbClr val="FF6600"/>
                </a:solidFill>
              </a:rPr>
              <a:t>D</a:t>
            </a:r>
            <a:r>
              <a:rPr lang="en-US" sz="2800" dirty="0" smtClean="0"/>
              <a:t>irect </a:t>
            </a:r>
            <a:r>
              <a:rPr lang="en-US" sz="2800" i="1" dirty="0" smtClean="0">
                <a:solidFill>
                  <a:srgbClr val="FF6600"/>
                </a:solidFill>
              </a:rPr>
              <a:t>M</a:t>
            </a:r>
            <a:r>
              <a:rPr lang="en-US" sz="2800" dirty="0" smtClean="0"/>
              <a:t>emory </a:t>
            </a:r>
            <a:r>
              <a:rPr lang="en-US" sz="2800" i="1" dirty="0" smtClean="0"/>
              <a:t>A</a:t>
            </a:r>
            <a:r>
              <a:rPr lang="en-US" sz="2800" dirty="0" smtClean="0"/>
              <a:t>ccess</a:t>
            </a:r>
          </a:p>
          <a:p>
            <a:pPr lvl="1"/>
            <a:r>
              <a:rPr lang="en-US" sz="2400" dirty="0" smtClean="0"/>
              <a:t>Asynchronously </a:t>
            </a:r>
            <a:r>
              <a:rPr lang="en-US" sz="2400" dirty="0"/>
              <a:t>transfer buffer between CPU and GPU</a:t>
            </a:r>
          </a:p>
          <a:p>
            <a:pPr lvl="1"/>
            <a:r>
              <a:rPr lang="en-US" sz="2400" dirty="0" smtClean="0"/>
              <a:t>Asynchronous </a:t>
            </a:r>
            <a:r>
              <a:rPr lang="en-US" sz="2400" dirty="0"/>
              <a:t>with respect to the CPU, not always the </a:t>
            </a:r>
            <a:r>
              <a:rPr lang="en-US" sz="2400" dirty="0" smtClean="0"/>
              <a:t>GPU</a:t>
            </a:r>
          </a:p>
          <a:p>
            <a:pPr lvl="1"/>
            <a:r>
              <a:rPr lang="en-US" sz="2400" dirty="0" smtClean="0"/>
              <a:t>How many copies are made?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9121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Buffer Mapping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glMapBuffer</a:t>
            </a:r>
            <a:r>
              <a:rPr lang="en-US" dirty="0" smtClean="0"/>
              <a:t>,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glUnmapBuffer</a:t>
            </a:r>
            <a:r>
              <a:rPr lang="en-US" dirty="0" smtClean="0"/>
              <a:t>, and friends to save a copy</a:t>
            </a:r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Pointer returned by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glMapBuffer</a:t>
            </a:r>
            <a:r>
              <a:rPr lang="en-US" dirty="0" smtClean="0"/>
              <a:t> is valid until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glUnmapBuffer</a:t>
            </a:r>
            <a:r>
              <a:rPr lang="en-US" dirty="0" smtClean="0"/>
              <a:t> is called.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688" y="3429000"/>
            <a:ext cx="6523037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0" y="6553200"/>
            <a:ext cx="91440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200" dirty="0"/>
              <a:t>Image from http://developer.nvidia.com/object/using_VBOs.html </a:t>
            </a:r>
          </a:p>
        </p:txBody>
      </p:sp>
    </p:spTree>
    <p:extLst>
      <p:ext uri="{BB962C8B-B14F-4D97-AF65-F5344CB8AC3E}">
        <p14:creationId xmlns:p14="http://schemas.microsoft.com/office/powerpoint/2010/main" val="16796053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Buffer Mapping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2200275"/>
            <a:ext cx="7827963" cy="24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0" y="6553200"/>
            <a:ext cx="91440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200" dirty="0"/>
              <a:t>Image from http://developer.nvidia.com/object/using_VBOs.html </a:t>
            </a:r>
          </a:p>
        </p:txBody>
      </p:sp>
    </p:spTree>
    <p:extLst>
      <p:ext uri="{BB962C8B-B14F-4D97-AF65-F5344CB8AC3E}">
        <p14:creationId xmlns:p14="http://schemas.microsoft.com/office/powerpoint/2010/main" val="14632262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Drawing</a:t>
            </a:r>
          </a:p>
        </p:txBody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CC33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It doesn’t matter if we’re using: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Efficiently transferring data between the CPU and GPU is critical for performance.</a:t>
            </a:r>
          </a:p>
        </p:txBody>
      </p:sp>
      <p:pic>
        <p:nvPicPr>
          <p:cNvPr id="337924" name="Picture 4" descr="opengl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38" y="3176588"/>
            <a:ext cx="2095500" cy="9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25" name="Picture 5" descr="a_nvidia_cuda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363" y="3009900"/>
            <a:ext cx="1362075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26" name="Picture 6" descr="opencl_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163" y="3025775"/>
            <a:ext cx="1282700" cy="1227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590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Buffer Mapping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610600" cy="3886200"/>
          </a:xfrm>
        </p:spPr>
        <p:txBody>
          <a:bodyPr/>
          <a:lstStyle/>
          <a:p>
            <a:r>
              <a:rPr lang="en-US" dirty="0"/>
              <a:t>Use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glMapBufferRange</a:t>
            </a:r>
            <a:r>
              <a:rPr lang="en-US" dirty="0" smtClean="0"/>
              <a:t> to map a subset of a buffer.  Why?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4135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Buffer Mapping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686800" cy="3886200"/>
          </a:xfrm>
        </p:spPr>
        <p:txBody>
          <a:bodyPr/>
          <a:lstStyle/>
          <a:p>
            <a:r>
              <a:rPr lang="en-US" dirty="0"/>
              <a:t>Use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glMapBufferRange</a:t>
            </a:r>
            <a:r>
              <a:rPr lang="en-US" dirty="0" smtClean="0"/>
              <a:t> to map a subset of a buffer.  Why?</a:t>
            </a:r>
          </a:p>
          <a:p>
            <a:pPr lvl="1"/>
            <a:r>
              <a:rPr lang="en-US" dirty="0" smtClean="0"/>
              <a:t>Only upload the portion of a buffer that changed</a:t>
            </a:r>
          </a:p>
          <a:p>
            <a:pPr lvl="1"/>
            <a:r>
              <a:rPr lang="en-US" dirty="0" smtClean="0"/>
              <a:t>Manual double buffering – use one half for updating and the other for rendering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5453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Implicit Synchronization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686800" cy="3886200"/>
          </a:xfrm>
        </p:spPr>
        <p:txBody>
          <a:bodyPr/>
          <a:lstStyle/>
          <a:p>
            <a:r>
              <a:rPr lang="en-US" dirty="0" smtClean="0"/>
              <a:t>Command queue</a:t>
            </a:r>
          </a:p>
          <a:p>
            <a:r>
              <a:rPr lang="en-US" dirty="0" smtClean="0"/>
              <a:t>Rendering may occur a frame or two later</a:t>
            </a:r>
          </a:p>
          <a:p>
            <a:r>
              <a:rPr lang="en-US" dirty="0" smtClean="0"/>
              <a:t>Helps hide latency</a:t>
            </a:r>
          </a:p>
          <a:p>
            <a:r>
              <a:rPr lang="en-US" dirty="0" smtClean="0"/>
              <a:t>However implicit synchronization can occur: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13" y="4343400"/>
            <a:ext cx="7189787" cy="210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0" y="6553200"/>
            <a:ext cx="91440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200" dirty="0"/>
              <a:t>Image from http://developer.nvidia.com/object/using_VBOs.html </a:t>
            </a:r>
          </a:p>
        </p:txBody>
      </p:sp>
    </p:spTree>
    <p:extLst>
      <p:ext uri="{BB962C8B-B14F-4D97-AF65-F5344CB8AC3E}">
        <p14:creationId xmlns:p14="http://schemas.microsoft.com/office/powerpoint/2010/main" val="33062908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Implicit Synchronization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Avoiding implicit synchronization</a:t>
            </a:r>
          </a:p>
          <a:p>
            <a:pPr lvl="1"/>
            <a:r>
              <a:rPr lang="en-US" dirty="0" smtClean="0"/>
              <a:t>Round-robin</a:t>
            </a:r>
          </a:p>
          <a:p>
            <a:pPr lvl="1"/>
            <a:r>
              <a:rPr lang="en-US" dirty="0" smtClean="0"/>
              <a:t>Orphan</a:t>
            </a:r>
          </a:p>
          <a:p>
            <a:pPr lvl="1"/>
            <a:r>
              <a:rPr lang="en-US" dirty="0" smtClean="0"/>
              <a:t>Manual synchronization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3626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Implicit Synchronization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Round-robin</a:t>
            </a:r>
            <a:endParaRPr lang="en-US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0" y="6553200"/>
            <a:ext cx="91440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200" dirty="0"/>
              <a:t>Image from http://developer.nvidia.com/object/using_VBOs.html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738" y="3124200"/>
            <a:ext cx="7246937" cy="263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872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Implicit Synchronization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Orphan – round robin inside the driver?</a:t>
            </a:r>
            <a:endParaRPr lang="en-US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0" y="6553200"/>
            <a:ext cx="91440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200" dirty="0"/>
              <a:t>Image from http://developer.nvidia.com/object/using_VBOs.html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738" y="2838450"/>
            <a:ext cx="7246937" cy="333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35891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Implicit Synchronization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glMapBufferRange</a:t>
            </a:r>
            <a:r>
              <a:rPr lang="en-US" dirty="0" smtClean="0"/>
              <a:t> with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GL_MAP_UNSYNCHRONIZED_BIT</a:t>
            </a:r>
          </a:p>
          <a:p>
            <a:pPr lvl="1"/>
            <a:r>
              <a:rPr lang="en-US" dirty="0" smtClean="0">
                <a:cs typeface="Courier New" pitchFamily="49" charset="0"/>
              </a:rPr>
              <a:t>Manually sync with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glClientWaitSync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0" y="6553200"/>
            <a:ext cx="91440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200" dirty="0"/>
              <a:t>Image from http://developer.nvidia.com/object/using_VBOs.html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" y="3676650"/>
            <a:ext cx="7275513" cy="272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6423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Implicit Synchronization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0" y="6553200"/>
            <a:ext cx="91440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200" dirty="0"/>
              <a:t>Image from http://developer.nvidia.com/object/using_VBOs.html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25" y="1819275"/>
            <a:ext cx="7294563" cy="442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71655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Buffer Objects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Pixel Buffers</a:t>
            </a:r>
          </a:p>
          <a:p>
            <a:r>
              <a:rPr lang="en-US" dirty="0" smtClean="0"/>
              <a:t>Texture Buffers</a:t>
            </a:r>
          </a:p>
          <a:p>
            <a:r>
              <a:rPr lang="en-US" dirty="0" smtClean="0"/>
              <a:t>Uniform Buffers</a:t>
            </a:r>
          </a:p>
          <a:p>
            <a:endParaRPr lang="en-US" dirty="0"/>
          </a:p>
          <a:p>
            <a:r>
              <a:rPr lang="en-US" dirty="0" smtClean="0"/>
              <a:t>These are not in OpenGL ES 2.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219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229600" cy="1371600"/>
          </a:xfrm>
        </p:spPr>
        <p:txBody>
          <a:bodyPr/>
          <a:lstStyle/>
          <a:p>
            <a:pPr algn="ctr"/>
            <a:r>
              <a:rPr lang="en-US" sz="6600" dirty="0" smtClean="0"/>
              <a:t>How many vertices per second do we need?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355980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Drawing</a:t>
            </a:r>
          </a:p>
        </p:txBody>
      </p:sp>
      <p:sp>
        <p:nvSpPr>
          <p:cNvPr id="338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38862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338948" name="Picture 4" descr="Boeing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0" y="2438400"/>
            <a:ext cx="4953000" cy="3468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949" name="Text Box 5"/>
          <p:cNvSpPr txBox="1">
            <a:spLocks noChangeArrowheads="1"/>
          </p:cNvSpPr>
          <p:nvPr/>
        </p:nvSpPr>
        <p:spPr bwMode="auto">
          <a:xfrm>
            <a:off x="0" y="6553200"/>
            <a:ext cx="91440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200" dirty="0"/>
              <a:t>Image from http://graphics.cs.uni-sb.de/MassiveRT/boeing777.html </a:t>
            </a:r>
          </a:p>
        </p:txBody>
      </p:sp>
      <p:sp>
        <p:nvSpPr>
          <p:cNvPr id="338950" name="Text Box 6"/>
          <p:cNvSpPr txBox="1">
            <a:spLocks noChangeArrowheads="1"/>
          </p:cNvSpPr>
          <p:nvPr/>
        </p:nvSpPr>
        <p:spPr bwMode="auto">
          <a:xfrm>
            <a:off x="2393950" y="6034088"/>
            <a:ext cx="43561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Boeing 777 model: ~350 million polygons</a:t>
            </a:r>
          </a:p>
        </p:txBody>
      </p:sp>
    </p:spTree>
    <p:extLst>
      <p:ext uri="{BB962C8B-B14F-4D97-AF65-F5344CB8AC3E}">
        <p14:creationId xmlns:p14="http://schemas.microsoft.com/office/powerpoint/2010/main" val="3384505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95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Drawing</a:t>
            </a:r>
          </a:p>
        </p:txBody>
      </p:sp>
      <p:sp>
        <p:nvSpPr>
          <p:cNvPr id="339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38862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39972" name="Text Box 4"/>
          <p:cNvSpPr txBox="1">
            <a:spLocks noChangeArrowheads="1"/>
          </p:cNvSpPr>
          <p:nvPr/>
        </p:nvSpPr>
        <p:spPr bwMode="auto">
          <a:xfrm>
            <a:off x="0" y="6553200"/>
            <a:ext cx="91440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200" dirty="0"/>
              <a:t>Image from http://www.vision.ee.ethz.ch/~pmueller/wiki/CityEngine/Documents  </a:t>
            </a:r>
          </a:p>
        </p:txBody>
      </p:sp>
      <p:pic>
        <p:nvPicPr>
          <p:cNvPr id="339973" name="Picture 5" descr="frontispiece_procedural_pompeii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819400"/>
            <a:ext cx="8572500" cy="208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9974" name="Text Box 6"/>
          <p:cNvSpPr txBox="1">
            <a:spLocks noChangeArrowheads="1"/>
          </p:cNvSpPr>
          <p:nvPr/>
        </p:nvSpPr>
        <p:spPr bwMode="auto">
          <a:xfrm>
            <a:off x="1282700" y="5029200"/>
            <a:ext cx="6578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Procedurally generated model of Pompeii: ~1.4 billion polygons</a:t>
            </a:r>
          </a:p>
        </p:txBody>
      </p:sp>
    </p:spTree>
    <p:extLst>
      <p:ext uri="{BB962C8B-B14F-4D97-AF65-F5344CB8AC3E}">
        <p14:creationId xmlns:p14="http://schemas.microsoft.com/office/powerpoint/2010/main" val="3209825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997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Buffer </a:t>
            </a:r>
            <a:r>
              <a:rPr lang="en-US" dirty="0"/>
              <a:t>Objects</a:t>
            </a:r>
          </a:p>
        </p:txBody>
      </p:sp>
      <p:sp>
        <p:nvSpPr>
          <p:cNvPr id="31949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724400"/>
          </a:xfrm>
          <a:noFill/>
          <a:ln/>
        </p:spPr>
        <p:txBody>
          <a:bodyPr/>
          <a:lstStyle/>
          <a:p>
            <a:r>
              <a:rPr lang="en-US" i="1" dirty="0" smtClean="0">
                <a:solidFill>
                  <a:srgbClr val="FFC000"/>
                </a:solidFill>
              </a:rPr>
              <a:t>Array buffers</a:t>
            </a:r>
            <a:r>
              <a:rPr lang="en-US" dirty="0" smtClean="0"/>
              <a:t> – store vertex attributes</a:t>
            </a:r>
          </a:p>
          <a:p>
            <a:r>
              <a:rPr lang="en-US" i="1" dirty="0" smtClean="0">
                <a:solidFill>
                  <a:srgbClr val="FFC000"/>
                </a:solidFill>
              </a:rPr>
              <a:t>Element buffers</a:t>
            </a:r>
            <a:r>
              <a:rPr lang="en-US" dirty="0" smtClean="0"/>
              <a:t> – store indices</a:t>
            </a:r>
          </a:p>
          <a:p>
            <a:r>
              <a:rPr lang="en-US" dirty="0" smtClean="0"/>
              <a:t>Stored </a:t>
            </a:r>
            <a:r>
              <a:rPr lang="en-US" dirty="0"/>
              <a:t>in driver-controlled memory, not an array in </a:t>
            </a:r>
            <a:r>
              <a:rPr lang="en-US" dirty="0" smtClean="0"/>
              <a:t>our </a:t>
            </a:r>
            <a:r>
              <a:rPr lang="en-US" dirty="0"/>
              <a:t>application</a:t>
            </a:r>
          </a:p>
          <a:p>
            <a:r>
              <a:rPr lang="en-US" dirty="0"/>
              <a:t>Provide hints to the driver about how </a:t>
            </a:r>
            <a:r>
              <a:rPr lang="en-US" dirty="0" smtClean="0"/>
              <a:t>we </a:t>
            </a:r>
            <a:r>
              <a:rPr lang="en-US" dirty="0"/>
              <a:t>will use the </a:t>
            </a:r>
            <a:r>
              <a:rPr lang="en-US" dirty="0" smtClean="0"/>
              <a:t>buffer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47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Buffer Objects</a:t>
            </a:r>
          </a:p>
        </p:txBody>
      </p:sp>
      <p:sp>
        <p:nvSpPr>
          <p:cNvPr id="329732" name="Rectangle 4"/>
          <p:cNvSpPr>
            <a:spLocks noChangeArrowheads="1"/>
          </p:cNvSpPr>
          <p:nvPr/>
        </p:nvSpPr>
        <p:spPr bwMode="auto">
          <a:xfrm>
            <a:off x="457200" y="2590800"/>
            <a:ext cx="86868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400">
                <a:solidFill>
                  <a:srgbClr val="0000FF"/>
                </a:solidFill>
                <a:latin typeface="Courier New" pitchFamily="49" charset="0"/>
              </a:rPr>
              <a:t>GLuint</a:t>
            </a:r>
            <a:r>
              <a:rPr lang="en-US" sz="1400">
                <a:latin typeface="Courier New" pitchFamily="49" charset="0"/>
              </a:rPr>
              <a:t> vbo;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400">
                <a:solidFill>
                  <a:srgbClr val="0000FF"/>
                </a:solidFill>
                <a:latin typeface="Courier New" pitchFamily="49" charset="0"/>
              </a:rPr>
              <a:t>GLfloat</a:t>
            </a:r>
            <a:r>
              <a:rPr lang="en-US" sz="1400">
                <a:latin typeface="Courier New" pitchFamily="49" charset="0"/>
              </a:rPr>
              <a:t>* vertices = </a:t>
            </a:r>
            <a:r>
              <a:rPr lang="en-US" sz="1400">
                <a:solidFill>
                  <a:srgbClr val="0000FF"/>
                </a:solidFill>
                <a:latin typeface="Courier New" pitchFamily="49" charset="0"/>
              </a:rPr>
              <a:t>new</a:t>
            </a:r>
            <a:r>
              <a:rPr lang="en-US" sz="1400">
                <a:latin typeface="Courier New" pitchFamily="49" charset="0"/>
              </a:rPr>
              <a:t> </a:t>
            </a:r>
            <a:r>
              <a:rPr lang="en-US" sz="1400">
                <a:solidFill>
                  <a:srgbClr val="0000FF"/>
                </a:solidFill>
                <a:latin typeface="Courier New" pitchFamily="49" charset="0"/>
              </a:rPr>
              <a:t>GLfloat</a:t>
            </a:r>
            <a:r>
              <a:rPr lang="en-US" sz="1400">
                <a:latin typeface="Courier New" pitchFamily="49" charset="0"/>
              </a:rPr>
              <a:t>[3 * numberOfVertices];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US" sz="1400">
              <a:latin typeface="Courier New" pitchFamily="49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400">
                <a:solidFill>
                  <a:srgbClr val="CC0066"/>
                </a:solidFill>
                <a:latin typeface="Courier New" pitchFamily="49" charset="0"/>
              </a:rPr>
              <a:t>glGenBuffers</a:t>
            </a:r>
            <a:r>
              <a:rPr lang="en-US" sz="1400">
                <a:latin typeface="Courier New" pitchFamily="49" charset="0"/>
              </a:rPr>
              <a:t>(1, &amp;vbo);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US" sz="1400">
              <a:latin typeface="Courier New" pitchFamily="49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400">
                <a:solidFill>
                  <a:srgbClr val="CC0066"/>
                </a:solidFill>
                <a:latin typeface="Courier New" pitchFamily="49" charset="0"/>
              </a:rPr>
              <a:t>glBindBuffer</a:t>
            </a:r>
            <a:r>
              <a:rPr lang="en-US" sz="1400">
                <a:latin typeface="Courier New" pitchFamily="49" charset="0"/>
              </a:rPr>
              <a:t>(GL_ARRAY_BUFFER_ARB, vbo);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US" sz="1400">
              <a:latin typeface="Courier New" pitchFamily="49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400">
                <a:solidFill>
                  <a:srgbClr val="CC0066"/>
                </a:solidFill>
                <a:latin typeface="Courier New" pitchFamily="49" charset="0"/>
              </a:rPr>
              <a:t>glBufferData</a:t>
            </a:r>
            <a:r>
              <a:rPr lang="en-US" sz="1400">
                <a:latin typeface="Courier New" pitchFamily="49" charset="0"/>
              </a:rPr>
              <a:t>(GL_ARRAY_BUFFER_ARB, numberOfBytes, vertices, GL_STATIC_DRAW_ARB);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400">
                <a:solidFill>
                  <a:srgbClr val="009900"/>
                </a:solidFill>
                <a:latin typeface="Courier New" pitchFamily="49" charset="0"/>
              </a:rPr>
              <a:t>// Also check out glBufferSubData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US" sz="1400">
              <a:latin typeface="Courier New" pitchFamily="49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400">
                <a:solidFill>
                  <a:srgbClr val="0000FF"/>
                </a:solidFill>
                <a:latin typeface="Courier New" pitchFamily="49" charset="0"/>
              </a:rPr>
              <a:t>delete</a:t>
            </a:r>
            <a:r>
              <a:rPr lang="en-US" sz="1400">
                <a:latin typeface="Courier New" pitchFamily="49" charset="0"/>
              </a:rPr>
              <a:t> [] vertices;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US" sz="1400">
              <a:latin typeface="Courier New" pitchFamily="49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400">
                <a:solidFill>
                  <a:srgbClr val="CC0066"/>
                </a:solidFill>
                <a:latin typeface="Courier New" pitchFamily="49" charset="0"/>
              </a:rPr>
              <a:t>glDeleteBuffers</a:t>
            </a:r>
            <a:r>
              <a:rPr lang="en-US" sz="1400">
                <a:latin typeface="Courier New" pitchFamily="49" charset="0"/>
              </a:rPr>
              <a:t>(1, &amp;vbo);</a:t>
            </a:r>
          </a:p>
        </p:txBody>
      </p:sp>
    </p:spTree>
    <p:extLst>
      <p:ext uri="{BB962C8B-B14F-4D97-AF65-F5344CB8AC3E}">
        <p14:creationId xmlns:p14="http://schemas.microsoft.com/office/powerpoint/2010/main" val="22260101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7" name="Rectangle 7"/>
          <p:cNvSpPr>
            <a:spLocks noChangeArrowheads="1"/>
          </p:cNvSpPr>
          <p:nvPr/>
        </p:nvSpPr>
        <p:spPr bwMode="auto">
          <a:xfrm>
            <a:off x="457200" y="3352800"/>
            <a:ext cx="3657600" cy="304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2808" name="Rectangle 8"/>
          <p:cNvSpPr>
            <a:spLocks noChangeArrowheads="1"/>
          </p:cNvSpPr>
          <p:nvPr/>
        </p:nvSpPr>
        <p:spPr bwMode="auto">
          <a:xfrm>
            <a:off x="457200" y="5638800"/>
            <a:ext cx="3657600" cy="304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Buffer Objects</a:t>
            </a:r>
          </a:p>
        </p:txBody>
      </p:sp>
      <p:sp>
        <p:nvSpPr>
          <p:cNvPr id="332803" name="Rectangle 3"/>
          <p:cNvSpPr>
            <a:spLocks noChangeArrowheads="1"/>
          </p:cNvSpPr>
          <p:nvPr/>
        </p:nvSpPr>
        <p:spPr bwMode="auto">
          <a:xfrm>
            <a:off x="457200" y="2590800"/>
            <a:ext cx="86868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400">
                <a:solidFill>
                  <a:srgbClr val="0000FF"/>
                </a:solidFill>
                <a:latin typeface="Courier New" pitchFamily="49" charset="0"/>
              </a:rPr>
              <a:t>GLuint</a:t>
            </a:r>
            <a:r>
              <a:rPr lang="en-US" sz="1400">
                <a:latin typeface="Courier New" pitchFamily="49" charset="0"/>
              </a:rPr>
              <a:t> vbo;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400">
                <a:solidFill>
                  <a:srgbClr val="0000FF"/>
                </a:solidFill>
                <a:latin typeface="Courier New" pitchFamily="49" charset="0"/>
              </a:rPr>
              <a:t>GLfloat</a:t>
            </a:r>
            <a:r>
              <a:rPr lang="en-US" sz="1400">
                <a:latin typeface="Courier New" pitchFamily="49" charset="0"/>
              </a:rPr>
              <a:t>* vertices = </a:t>
            </a:r>
            <a:r>
              <a:rPr lang="en-US" sz="1400">
                <a:solidFill>
                  <a:srgbClr val="0000FF"/>
                </a:solidFill>
                <a:latin typeface="Courier New" pitchFamily="49" charset="0"/>
              </a:rPr>
              <a:t>new</a:t>
            </a:r>
            <a:r>
              <a:rPr lang="en-US" sz="1400">
                <a:latin typeface="Courier New" pitchFamily="49" charset="0"/>
              </a:rPr>
              <a:t> </a:t>
            </a:r>
            <a:r>
              <a:rPr lang="en-US" sz="1400">
                <a:solidFill>
                  <a:srgbClr val="0000FF"/>
                </a:solidFill>
                <a:latin typeface="Courier New" pitchFamily="49" charset="0"/>
              </a:rPr>
              <a:t>GLfloat</a:t>
            </a:r>
            <a:r>
              <a:rPr lang="en-US" sz="1400">
                <a:latin typeface="Courier New" pitchFamily="49" charset="0"/>
              </a:rPr>
              <a:t>[3 * numberOfVertices];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US" sz="1400">
              <a:latin typeface="Courier New" pitchFamily="49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400">
                <a:solidFill>
                  <a:srgbClr val="CC0066"/>
                </a:solidFill>
                <a:latin typeface="Courier New" pitchFamily="49" charset="0"/>
              </a:rPr>
              <a:t>glGenBuffers</a:t>
            </a:r>
            <a:r>
              <a:rPr lang="en-US" sz="1400">
                <a:latin typeface="Courier New" pitchFamily="49" charset="0"/>
              </a:rPr>
              <a:t>(1, &amp;vbo);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US" sz="1400">
              <a:latin typeface="Courier New" pitchFamily="49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400">
                <a:solidFill>
                  <a:srgbClr val="CC0066"/>
                </a:solidFill>
                <a:latin typeface="Courier New" pitchFamily="49" charset="0"/>
              </a:rPr>
              <a:t>glBindBuffer</a:t>
            </a:r>
            <a:r>
              <a:rPr lang="en-US" sz="1400">
                <a:latin typeface="Courier New" pitchFamily="49" charset="0"/>
              </a:rPr>
              <a:t>(GL_ARRAY_BUFFER_ARB, vbo);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US" sz="1400">
              <a:latin typeface="Courier New" pitchFamily="49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400">
                <a:solidFill>
                  <a:srgbClr val="CC0066"/>
                </a:solidFill>
                <a:latin typeface="Courier New" pitchFamily="49" charset="0"/>
              </a:rPr>
              <a:t>glBufferData</a:t>
            </a:r>
            <a:r>
              <a:rPr lang="en-US" sz="1400">
                <a:latin typeface="Courier New" pitchFamily="49" charset="0"/>
              </a:rPr>
              <a:t>(GL_ARRAY_BUFFER_ARB, numberOfBytes, vertices, GL_STATIC_DRAW_ARB);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400">
                <a:solidFill>
                  <a:srgbClr val="009900"/>
                </a:solidFill>
                <a:latin typeface="Courier New" pitchFamily="49" charset="0"/>
              </a:rPr>
              <a:t>// Also check out glBufferSubData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US" sz="1400">
              <a:latin typeface="Courier New" pitchFamily="49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400">
                <a:solidFill>
                  <a:srgbClr val="0000FF"/>
                </a:solidFill>
                <a:latin typeface="Courier New" pitchFamily="49" charset="0"/>
              </a:rPr>
              <a:t>delete</a:t>
            </a:r>
            <a:r>
              <a:rPr lang="en-US" sz="1400">
                <a:latin typeface="Courier New" pitchFamily="49" charset="0"/>
              </a:rPr>
              <a:t> [] vertices;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US" sz="1400">
              <a:latin typeface="Courier New" pitchFamily="49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400">
                <a:solidFill>
                  <a:srgbClr val="CC0066"/>
                </a:solidFill>
                <a:latin typeface="Courier New" pitchFamily="49" charset="0"/>
              </a:rPr>
              <a:t>glDeleteBuffers</a:t>
            </a:r>
            <a:r>
              <a:rPr lang="en-US" sz="1400">
                <a:latin typeface="Courier New" pitchFamily="49" charset="0"/>
              </a:rPr>
              <a:t>(1, &amp;vbo);</a:t>
            </a:r>
          </a:p>
        </p:txBody>
      </p:sp>
    </p:spTree>
    <p:extLst>
      <p:ext uri="{BB962C8B-B14F-4D97-AF65-F5344CB8AC3E}">
        <p14:creationId xmlns:p14="http://schemas.microsoft.com/office/powerpoint/2010/main" val="34254122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7" name="Rectangle 3"/>
          <p:cNvSpPr>
            <a:spLocks noChangeArrowheads="1"/>
          </p:cNvSpPr>
          <p:nvPr/>
        </p:nvSpPr>
        <p:spPr bwMode="auto">
          <a:xfrm>
            <a:off x="457200" y="3886200"/>
            <a:ext cx="4267200" cy="304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382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Buffer Objects</a:t>
            </a:r>
          </a:p>
        </p:txBody>
      </p:sp>
      <p:sp>
        <p:nvSpPr>
          <p:cNvPr id="333829" name="Rectangle 5"/>
          <p:cNvSpPr>
            <a:spLocks noChangeArrowheads="1"/>
          </p:cNvSpPr>
          <p:nvPr/>
        </p:nvSpPr>
        <p:spPr bwMode="auto">
          <a:xfrm>
            <a:off x="457200" y="2590800"/>
            <a:ext cx="86868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400">
                <a:solidFill>
                  <a:srgbClr val="0000FF"/>
                </a:solidFill>
                <a:latin typeface="Courier New" pitchFamily="49" charset="0"/>
              </a:rPr>
              <a:t>GLuint</a:t>
            </a:r>
            <a:r>
              <a:rPr lang="en-US" sz="1400">
                <a:latin typeface="Courier New" pitchFamily="49" charset="0"/>
              </a:rPr>
              <a:t> vbo;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400">
                <a:solidFill>
                  <a:srgbClr val="0000FF"/>
                </a:solidFill>
                <a:latin typeface="Courier New" pitchFamily="49" charset="0"/>
              </a:rPr>
              <a:t>GLfloat</a:t>
            </a:r>
            <a:r>
              <a:rPr lang="en-US" sz="1400">
                <a:latin typeface="Courier New" pitchFamily="49" charset="0"/>
              </a:rPr>
              <a:t>* vertices = </a:t>
            </a:r>
            <a:r>
              <a:rPr lang="en-US" sz="1400">
                <a:solidFill>
                  <a:srgbClr val="0000FF"/>
                </a:solidFill>
                <a:latin typeface="Courier New" pitchFamily="49" charset="0"/>
              </a:rPr>
              <a:t>new</a:t>
            </a:r>
            <a:r>
              <a:rPr lang="en-US" sz="1400">
                <a:latin typeface="Courier New" pitchFamily="49" charset="0"/>
              </a:rPr>
              <a:t> </a:t>
            </a:r>
            <a:r>
              <a:rPr lang="en-US" sz="1400">
                <a:solidFill>
                  <a:srgbClr val="0000FF"/>
                </a:solidFill>
                <a:latin typeface="Courier New" pitchFamily="49" charset="0"/>
              </a:rPr>
              <a:t>GLfloat</a:t>
            </a:r>
            <a:r>
              <a:rPr lang="en-US" sz="1400">
                <a:latin typeface="Courier New" pitchFamily="49" charset="0"/>
              </a:rPr>
              <a:t>[3 * numberOfVertices];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US" sz="1400">
              <a:latin typeface="Courier New" pitchFamily="49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400">
                <a:solidFill>
                  <a:srgbClr val="CC0066"/>
                </a:solidFill>
                <a:latin typeface="Courier New" pitchFamily="49" charset="0"/>
              </a:rPr>
              <a:t>glGenBuffers</a:t>
            </a:r>
            <a:r>
              <a:rPr lang="en-US" sz="1400">
                <a:latin typeface="Courier New" pitchFamily="49" charset="0"/>
              </a:rPr>
              <a:t>(1, &amp;vbo);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US" sz="1400">
              <a:latin typeface="Courier New" pitchFamily="49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400">
                <a:solidFill>
                  <a:srgbClr val="CC0066"/>
                </a:solidFill>
                <a:latin typeface="Courier New" pitchFamily="49" charset="0"/>
              </a:rPr>
              <a:t>glBindBuffer</a:t>
            </a:r>
            <a:r>
              <a:rPr lang="en-US" sz="1400">
                <a:latin typeface="Courier New" pitchFamily="49" charset="0"/>
              </a:rPr>
              <a:t>(GL_ARRAY_BUFFER_ARB, vbo);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US" sz="1400">
              <a:latin typeface="Courier New" pitchFamily="49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400">
                <a:solidFill>
                  <a:srgbClr val="CC0066"/>
                </a:solidFill>
                <a:latin typeface="Courier New" pitchFamily="49" charset="0"/>
              </a:rPr>
              <a:t>glBufferData</a:t>
            </a:r>
            <a:r>
              <a:rPr lang="en-US" sz="1400">
                <a:latin typeface="Courier New" pitchFamily="49" charset="0"/>
              </a:rPr>
              <a:t>(GL_ARRAY_BUFFER_ARB, numberOfBytes, vertices, GL_STATIC_DRAW_ARB);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400">
                <a:solidFill>
                  <a:srgbClr val="009900"/>
                </a:solidFill>
                <a:latin typeface="Courier New" pitchFamily="49" charset="0"/>
              </a:rPr>
              <a:t>// Also check out glBufferSubData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US" sz="1400">
              <a:latin typeface="Courier New" pitchFamily="49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400">
                <a:solidFill>
                  <a:srgbClr val="0000FF"/>
                </a:solidFill>
                <a:latin typeface="Courier New" pitchFamily="49" charset="0"/>
              </a:rPr>
              <a:t>delete</a:t>
            </a:r>
            <a:r>
              <a:rPr lang="en-US" sz="1400">
                <a:latin typeface="Courier New" pitchFamily="49" charset="0"/>
              </a:rPr>
              <a:t> [] vertices;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US" sz="1400">
              <a:latin typeface="Courier New" pitchFamily="49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400">
                <a:solidFill>
                  <a:srgbClr val="CC0066"/>
                </a:solidFill>
                <a:latin typeface="Courier New" pitchFamily="49" charset="0"/>
              </a:rPr>
              <a:t>glDeleteBuffers</a:t>
            </a:r>
            <a:r>
              <a:rPr lang="en-US" sz="1400">
                <a:latin typeface="Courier New" pitchFamily="49" charset="0"/>
              </a:rPr>
              <a:t>(1, &amp;vbo);	</a:t>
            </a:r>
          </a:p>
        </p:txBody>
      </p:sp>
    </p:spTree>
    <p:extLst>
      <p:ext uri="{BB962C8B-B14F-4D97-AF65-F5344CB8AC3E}">
        <p14:creationId xmlns:p14="http://schemas.microsoft.com/office/powerpoint/2010/main" val="2840815819"/>
      </p:ext>
    </p:extLst>
  </p:cSld>
  <p:clrMapOvr>
    <a:masterClrMapping/>
  </p:clrMapOvr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10633</TotalTime>
  <Words>837</Words>
  <Application>Microsoft Office PowerPoint</Application>
  <PresentationFormat>On-screen Show (4:3)</PresentationFormat>
  <Paragraphs>193</Paragraphs>
  <Slides>28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Pixel</vt:lpstr>
      <vt:lpstr>OpenGL Buffer Transfers</vt:lpstr>
      <vt:lpstr>Drawing</vt:lpstr>
      <vt:lpstr>How many vertices per second do we need?</vt:lpstr>
      <vt:lpstr>Drawing</vt:lpstr>
      <vt:lpstr>Drawing</vt:lpstr>
      <vt:lpstr>Buffer Objects</vt:lpstr>
      <vt:lpstr>Buffer Objects</vt:lpstr>
      <vt:lpstr>Buffer Objects</vt:lpstr>
      <vt:lpstr>Buffer Objects</vt:lpstr>
      <vt:lpstr>Buffer Objects</vt:lpstr>
      <vt:lpstr>Buffer Objects</vt:lpstr>
      <vt:lpstr>Buffer Objects</vt:lpstr>
      <vt:lpstr>Layouts</vt:lpstr>
      <vt:lpstr>Layout  Tradeoffs</vt:lpstr>
      <vt:lpstr>Vertex Throughput Tips</vt:lpstr>
      <vt:lpstr>Buffer Objects</vt:lpstr>
      <vt:lpstr>DMA</vt:lpstr>
      <vt:lpstr>Buffer Mapping</vt:lpstr>
      <vt:lpstr>Buffer Mapping</vt:lpstr>
      <vt:lpstr>Buffer Mapping</vt:lpstr>
      <vt:lpstr>Buffer Mapping</vt:lpstr>
      <vt:lpstr>Implicit Synchronization</vt:lpstr>
      <vt:lpstr>Implicit Synchronization</vt:lpstr>
      <vt:lpstr>Implicit Synchronization</vt:lpstr>
      <vt:lpstr>Implicit Synchronization</vt:lpstr>
      <vt:lpstr>Implicit Synchronization</vt:lpstr>
      <vt:lpstr>Implicit Synchronization</vt:lpstr>
      <vt:lpstr>Other Buffer Objects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CozzDogg</dc:creator>
  <cp:lastModifiedBy>pjcozzi</cp:lastModifiedBy>
  <cp:revision>126</cp:revision>
  <cp:lastPrinted>2012-02-19T23:03:55Z</cp:lastPrinted>
  <dcterms:created xsi:type="dcterms:W3CDTF">2011-01-14T02:17:40Z</dcterms:created>
  <dcterms:modified xsi:type="dcterms:W3CDTF">2012-03-28T11:55:14Z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6</vt:i4>
  </property>
</Properties>
</file>